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15"/>
  </p:notesMasterIdLst>
  <p:sldIdLst>
    <p:sldId id="257" r:id="rId2"/>
    <p:sldId id="753" r:id="rId3"/>
    <p:sldId id="321" r:id="rId4"/>
    <p:sldId id="334" r:id="rId5"/>
    <p:sldId id="297" r:id="rId6"/>
    <p:sldId id="288" r:id="rId7"/>
    <p:sldId id="296" r:id="rId8"/>
    <p:sldId id="293" r:id="rId9"/>
    <p:sldId id="294" r:id="rId10"/>
    <p:sldId id="295" r:id="rId11"/>
    <p:sldId id="260" r:id="rId12"/>
    <p:sldId id="754" r:id="rId13"/>
    <p:sldId id="755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  <a:srgbClr val="4454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129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AE4268-974A-45D8-BA6C-929EE56A62F0}" type="datetimeFigureOut">
              <a:rPr lang="en-GB" smtClean="0"/>
              <a:t>26/04/2019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6D90B7-87AB-471E-8A2F-FAB83D8CF6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3192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335888-10B6-4B94-92E0-0ED70AD08322}" type="slidenum">
              <a:rPr lang="en-IE" smtClean="0"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99148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51781-38C0-4471-82CB-0E5C6146A9C4}" type="datetimeFigureOut">
              <a:rPr lang="en-GB" smtClean="0"/>
              <a:t>26/04/2019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0F52B-33A4-4377-A894-097AE3D279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1108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51781-38C0-4471-82CB-0E5C6146A9C4}" type="datetimeFigureOut">
              <a:rPr lang="en-GB" smtClean="0"/>
              <a:t>26/04/2019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0F52B-33A4-4377-A894-097AE3D279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2068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51781-38C0-4471-82CB-0E5C6146A9C4}" type="datetimeFigureOut">
              <a:rPr lang="en-GB" smtClean="0"/>
              <a:t>26/04/2019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0F52B-33A4-4377-A894-097AE3D279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80777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0"/>
            <a:ext cx="7772400" cy="714372"/>
          </a:xfrm>
        </p:spPr>
        <p:txBody>
          <a:bodyPr lIns="0" tIns="0" rIns="0" bIns="0" anchor="t">
            <a:normAutofit/>
          </a:bodyPr>
          <a:lstStyle>
            <a:lvl1pPr algn="l">
              <a:lnSpc>
                <a:spcPts val="4200"/>
              </a:lnSpc>
              <a:defRPr sz="30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980800"/>
            <a:ext cx="7758138" cy="1376894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3900"/>
              </a:lnSpc>
              <a:spcBef>
                <a:spcPts val="0"/>
              </a:spcBef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572139"/>
            <a:ext cx="3857652" cy="4572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50"/>
              </a:lnSpc>
              <a:defRPr sz="1350" b="1">
                <a:solidFill>
                  <a:schemeClr val="accent1"/>
                </a:solidFill>
                <a:latin typeface="Ubuntu Light" pitchFamily="34" charset="0"/>
              </a:defRPr>
            </a:lvl1pPr>
          </a:lstStyle>
          <a:p>
            <a:r>
              <a:rPr lang="en-IE"/>
              <a:t>Date</a:t>
            </a:r>
            <a:endParaRPr lang="en-I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57200" y="4341602"/>
            <a:ext cx="7758138" cy="1000125"/>
          </a:xfrm>
        </p:spPr>
        <p:txBody>
          <a:bodyPr lIns="0" tIns="0" rIns="0" bIns="0">
            <a:normAutofit/>
          </a:bodyPr>
          <a:lstStyle>
            <a:lvl1pPr>
              <a:lnSpc>
                <a:spcPts val="2400"/>
              </a:lnSpc>
              <a:spcBef>
                <a:spcPts val="0"/>
              </a:spcBef>
              <a:buNone/>
              <a:defRPr sz="1800" b="1" baseline="0">
                <a:solidFill>
                  <a:schemeClr val="tx1"/>
                </a:solidFill>
                <a:latin typeface="Ubuntu Light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14616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55601" y="2032000"/>
            <a:ext cx="8500533" cy="4094164"/>
          </a:xfrm>
        </p:spPr>
        <p:txBody>
          <a:bodyPr numCol="1" spcCol="360000">
            <a:normAutofit/>
          </a:bodyPr>
          <a:lstStyle>
            <a:lvl1pPr marL="0" indent="0">
              <a:buNone/>
              <a:defRPr sz="1013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2057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51781-38C0-4471-82CB-0E5C6146A9C4}" type="datetimeFigureOut">
              <a:rPr lang="en-GB" smtClean="0"/>
              <a:t>26/04/2019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0F52B-33A4-4377-A894-097AE3D279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0824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51781-38C0-4471-82CB-0E5C6146A9C4}" type="datetimeFigureOut">
              <a:rPr lang="en-GB" smtClean="0"/>
              <a:t>26/04/2019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0F52B-33A4-4377-A894-097AE3D279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824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51781-38C0-4471-82CB-0E5C6146A9C4}" type="datetimeFigureOut">
              <a:rPr lang="en-GB" smtClean="0"/>
              <a:t>26/04/2019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0F52B-33A4-4377-A894-097AE3D279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8958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51781-38C0-4471-82CB-0E5C6146A9C4}" type="datetimeFigureOut">
              <a:rPr lang="en-GB" smtClean="0"/>
              <a:t>26/04/2019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0F52B-33A4-4377-A894-097AE3D279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1021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51781-38C0-4471-82CB-0E5C6146A9C4}" type="datetimeFigureOut">
              <a:rPr lang="en-GB" smtClean="0"/>
              <a:t>26/04/2019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0F52B-33A4-4377-A894-097AE3D279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9859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51781-38C0-4471-82CB-0E5C6146A9C4}" type="datetimeFigureOut">
              <a:rPr lang="en-GB" smtClean="0"/>
              <a:t>26/04/2019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0F52B-33A4-4377-A894-097AE3D279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5515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51781-38C0-4471-82CB-0E5C6146A9C4}" type="datetimeFigureOut">
              <a:rPr lang="en-GB" smtClean="0"/>
              <a:t>26/04/2019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0F52B-33A4-4377-A894-097AE3D279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9003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51781-38C0-4471-82CB-0E5C6146A9C4}" type="datetimeFigureOut">
              <a:rPr lang="en-GB" smtClean="0"/>
              <a:t>26/04/2019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0F52B-33A4-4377-A894-097AE3D279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0825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51781-38C0-4471-82CB-0E5C6146A9C4}" type="datetimeFigureOut">
              <a:rPr lang="en-GB" smtClean="0"/>
              <a:t>26/04/2019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0F52B-33A4-4377-A894-097AE3D279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5405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purl.obolibrary.org/obo/UBERON_0000948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hyperlink" Target="http://purl.obolibrary.org/obo/DOID_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sloanreview.mit.edu/article/variety-not-volume-is-driving-big-data-initiatives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png"/><Relationship Id="rId18" Type="http://schemas.openxmlformats.org/officeDocument/2006/relationships/image" Target="../media/image24.emf"/><Relationship Id="rId3" Type="http://schemas.openxmlformats.org/officeDocument/2006/relationships/image" Target="../media/image9.png"/><Relationship Id="rId7" Type="http://schemas.openxmlformats.org/officeDocument/2006/relationships/image" Target="../media/image13.gif"/><Relationship Id="rId12" Type="http://schemas.openxmlformats.org/officeDocument/2006/relationships/image" Target="../media/image18.png"/><Relationship Id="rId17" Type="http://schemas.openxmlformats.org/officeDocument/2006/relationships/image" Target="../media/image23.emf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jpe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54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303144" y="1600702"/>
            <a:ext cx="8771281" cy="1245402"/>
          </a:xfrm>
        </p:spPr>
        <p:txBody>
          <a:bodyPr>
            <a:normAutofit fontScale="90000"/>
          </a:bodyPr>
          <a:lstStyle/>
          <a:p>
            <a:pPr algn="ctr"/>
            <a:r>
              <a:rPr lang="en-IE" dirty="0"/>
              <a:t>      </a:t>
            </a:r>
            <a:r>
              <a:rPr lang="en-GB" dirty="0">
                <a:latin typeface="Lucida Sans" panose="020B0602030504020204" pitchFamily="34" charset="0"/>
              </a:rPr>
              <a:t>The Knowledge Graph Challenge </a:t>
            </a:r>
            <a:br>
              <a:rPr lang="en-GB" dirty="0">
                <a:latin typeface="Lucida Sans" panose="020B0602030504020204" pitchFamily="34" charset="0"/>
              </a:rPr>
            </a:br>
            <a:r>
              <a:rPr lang="en-GB" dirty="0">
                <a:latin typeface="Lucida Sans" panose="020B0602030504020204" pitchFamily="34" charset="0"/>
              </a:rPr>
              <a:t>- Variety of Data</a:t>
            </a:r>
            <a:r>
              <a:rPr lang="en-IE" dirty="0">
                <a:latin typeface="Lucida Sans" panose="020B0602030504020204" pitchFamily="34" charset="0"/>
              </a:rPr>
              <a:t> </a:t>
            </a:r>
            <a:br>
              <a:rPr lang="en-IE" dirty="0">
                <a:latin typeface="Lucida Sans" panose="020B0602030504020204" pitchFamily="34" charset="0"/>
              </a:rPr>
            </a:br>
            <a:r>
              <a:rPr lang="en-IE" dirty="0"/>
              <a:t> </a:t>
            </a:r>
            <a:br>
              <a:rPr lang="en-IE" dirty="0"/>
            </a:br>
            <a:br>
              <a:rPr lang="en-IE" dirty="0"/>
            </a:br>
            <a:r>
              <a:rPr lang="en-IE" dirty="0"/>
              <a:t> 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997297" y="3210661"/>
            <a:ext cx="5566380" cy="1245403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IE" sz="2000" b="1" dirty="0" err="1"/>
              <a:t>Dr.</a:t>
            </a:r>
            <a:r>
              <a:rPr lang="en-IE" sz="2000" b="1" dirty="0"/>
              <a:t> Ratnesh Sahay</a:t>
            </a:r>
          </a:p>
          <a:p>
            <a:pPr algn="ctr">
              <a:lnSpc>
                <a:spcPct val="100000"/>
              </a:lnSpc>
            </a:pPr>
            <a:r>
              <a:rPr lang="en-IE" sz="2000" b="1" dirty="0"/>
              <a:t>Lead &amp; Associate Director – Clinical Data Science  </a:t>
            </a:r>
          </a:p>
          <a:p>
            <a:pPr algn="ctr">
              <a:lnSpc>
                <a:spcPct val="100000"/>
              </a:lnSpc>
            </a:pPr>
            <a:r>
              <a:rPr lang="en-IE" sz="2000" b="1" dirty="0"/>
              <a:t>AstraZeneca, Cambridge, United Kingdom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D8525FD-316F-4828-982B-450929475FFA}"/>
              </a:ext>
            </a:extLst>
          </p:cNvPr>
          <p:cNvSpPr/>
          <p:nvPr/>
        </p:nvSpPr>
        <p:spPr>
          <a:xfrm>
            <a:off x="3787693" y="6397756"/>
            <a:ext cx="2442785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b="1" dirty="0"/>
              <a:t>http://www.ratneshsahay.org/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6A5904-7524-4CE3-9A5F-AE2DAB339AC2}"/>
              </a:ext>
            </a:extLst>
          </p:cNvPr>
          <p:cNvSpPr txBox="1"/>
          <p:nvPr/>
        </p:nvSpPr>
        <p:spPr>
          <a:xfrm>
            <a:off x="2212132" y="4959768"/>
            <a:ext cx="53515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AI Innovation of Sweden – Invited Talk</a:t>
            </a:r>
          </a:p>
          <a:p>
            <a:pPr algn="ctr"/>
            <a:r>
              <a:rPr lang="en-GB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Sustainable Knowledge Graphs and AI</a:t>
            </a:r>
          </a:p>
          <a:p>
            <a:pPr algn="ctr"/>
            <a:r>
              <a:rPr lang="en-GB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Gothenburg, Sweden</a:t>
            </a:r>
          </a:p>
          <a:p>
            <a:pPr algn="ctr"/>
            <a:r>
              <a:rPr lang="en-GB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25 April 2019 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4A4C9EDF-47AC-49CC-850E-93C4CA774B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174" y="1289114"/>
            <a:ext cx="4933950" cy="400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lowchart: Magnetic Disk 7">
            <a:extLst>
              <a:ext uri="{FF2B5EF4-FFF2-40B4-BE49-F238E27FC236}">
                <a16:creationId xmlns:a16="http://schemas.microsoft.com/office/drawing/2014/main" id="{C4CB41DF-276A-4648-8307-71ED3F4F84EB}"/>
              </a:ext>
            </a:extLst>
          </p:cNvPr>
          <p:cNvSpPr/>
          <p:nvPr/>
        </p:nvSpPr>
        <p:spPr>
          <a:xfrm>
            <a:off x="4235376" y="5619223"/>
            <a:ext cx="844550" cy="639762"/>
          </a:xfrm>
          <a:prstGeom prst="flowChartMagneticDisk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E" b="1" dirty="0"/>
              <a:t>RDB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1248265-88AC-4456-B9F2-5E88E260D344}"/>
              </a:ext>
            </a:extLst>
          </p:cNvPr>
          <p:cNvCxnSpPr>
            <a:cxnSpLocks/>
            <a:stCxn id="8" idx="1"/>
          </p:cNvCxnSpPr>
          <p:nvPr/>
        </p:nvCxnSpPr>
        <p:spPr>
          <a:xfrm flipV="1">
            <a:off x="4657651" y="5177898"/>
            <a:ext cx="0" cy="441325"/>
          </a:xfrm>
          <a:prstGeom prst="straightConnector1">
            <a:avLst/>
          </a:prstGeom>
          <a:ln w="38100">
            <a:solidFill>
              <a:schemeClr val="accent2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6533E13-2F89-46A4-84DA-F3DEB6471935}"/>
              </a:ext>
            </a:extLst>
          </p:cNvPr>
          <p:cNvCxnSpPr>
            <a:cxnSpLocks/>
          </p:cNvCxnSpPr>
          <p:nvPr/>
        </p:nvCxnSpPr>
        <p:spPr>
          <a:xfrm flipV="1">
            <a:off x="5814487" y="5200123"/>
            <a:ext cx="0" cy="439737"/>
          </a:xfrm>
          <a:prstGeom prst="straightConnector1">
            <a:avLst/>
          </a:prstGeom>
          <a:ln w="38100">
            <a:solidFill>
              <a:schemeClr val="accent2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AB5F0EC-74E1-4899-9D68-84E3011005FB}"/>
              </a:ext>
            </a:extLst>
          </p:cNvPr>
          <p:cNvCxnSpPr>
            <a:cxnSpLocks/>
          </p:cNvCxnSpPr>
          <p:nvPr/>
        </p:nvCxnSpPr>
        <p:spPr>
          <a:xfrm flipV="1">
            <a:off x="7028925" y="5200123"/>
            <a:ext cx="0" cy="439737"/>
          </a:xfrm>
          <a:prstGeom prst="straightConnector1">
            <a:avLst/>
          </a:prstGeom>
          <a:ln w="38100">
            <a:solidFill>
              <a:schemeClr val="accent2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0A9FB44-2507-45A3-905E-6CAA81C6D51D}"/>
              </a:ext>
            </a:extLst>
          </p:cNvPr>
          <p:cNvCxnSpPr>
            <a:cxnSpLocks/>
          </p:cNvCxnSpPr>
          <p:nvPr/>
        </p:nvCxnSpPr>
        <p:spPr>
          <a:xfrm flipV="1">
            <a:off x="8264000" y="5181073"/>
            <a:ext cx="0" cy="439737"/>
          </a:xfrm>
          <a:prstGeom prst="straightConnector1">
            <a:avLst/>
          </a:prstGeom>
          <a:ln w="38100">
            <a:solidFill>
              <a:schemeClr val="accent2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8" descr="Image result for json logo">
            <a:extLst>
              <a:ext uri="{FF2B5EF4-FFF2-40B4-BE49-F238E27FC236}">
                <a16:creationId xmlns:a16="http://schemas.microsoft.com/office/drawing/2014/main" id="{4B9BB33E-F16B-4555-9D5B-E3ED426029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942" y="5721658"/>
            <a:ext cx="855662" cy="469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Image result for rdf data">
            <a:extLst>
              <a:ext uri="{FF2B5EF4-FFF2-40B4-BE49-F238E27FC236}">
                <a16:creationId xmlns:a16="http://schemas.microsoft.com/office/drawing/2014/main" id="{6FC8037F-88E3-4BC8-A1CA-266BD7987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419" y="5636727"/>
            <a:ext cx="693738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Image result for csv data icon">
            <a:extLst>
              <a:ext uri="{FF2B5EF4-FFF2-40B4-BE49-F238E27FC236}">
                <a16:creationId xmlns:a16="http://schemas.microsoft.com/office/drawing/2014/main" id="{DBE9C7E2-E152-4039-8AB6-422EDE6FF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094" y="5693835"/>
            <a:ext cx="601662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F4FF6B-58B6-4343-A4AA-2AAD06BFFE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589" y="1563624"/>
            <a:ext cx="8500533" cy="4094164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000" b="1" dirty="0">
                <a:latin typeface="+mn-lt"/>
                <a:cs typeface="Tunga" panose="020B0502040204020203" pitchFamily="34" charset="0"/>
              </a:rPr>
              <a:t>Multiple Data Models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fr-FR" sz="2000" dirty="0">
                <a:cs typeface="Tunga" panose="020B0502040204020203" pitchFamily="34" charset="0"/>
              </a:rPr>
              <a:t>RDB, RDF, CSV, JSON etc.</a:t>
            </a:r>
            <a:endParaRPr lang="en-I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000" b="1" dirty="0">
                <a:latin typeface="+mn-lt"/>
              </a:rPr>
              <a:t>Multiple Query Languages</a:t>
            </a:r>
          </a:p>
          <a:p>
            <a:pPr marL="1028700" lvl="1"/>
            <a:r>
              <a:rPr lang="en-IE" sz="2000" dirty="0"/>
              <a:t>SQL, SPARQL, SQL-CSV, Gremlin, Cypher</a:t>
            </a:r>
          </a:p>
          <a:p>
            <a:pPr lvl="1" indent="0">
              <a:buNone/>
            </a:pPr>
            <a:r>
              <a:rPr lang="en-IE" sz="2000" dirty="0"/>
              <a:t>	  </a:t>
            </a:r>
            <a:r>
              <a:rPr lang="en-IE" sz="2000" dirty="0" err="1"/>
              <a:t>JSONiq</a:t>
            </a:r>
            <a:r>
              <a:rPr lang="en-IE" sz="2000" dirty="0"/>
              <a:t>, NoSQL, etc.</a:t>
            </a:r>
            <a:r>
              <a:rPr lang="en-IE" sz="2000" b="1" dirty="0">
                <a:latin typeface="+mn-lt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E" sz="2000" b="1" dirty="0">
                <a:latin typeface="+mn-lt"/>
              </a:rPr>
              <a:t> Multiple Locations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E" sz="2000" b="1" dirty="0">
                <a:latin typeface="+mn-lt"/>
              </a:rPr>
              <a:t> Multiple Data Mappings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E" sz="2000" b="1" dirty="0">
                <a:latin typeface="+mn-lt"/>
              </a:rPr>
              <a:t>Multiple Data Access Policies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E" sz="2000" b="1" dirty="0">
                <a:latin typeface="+mn-lt"/>
              </a:rPr>
              <a:t>Multiple Data Access Protocols </a:t>
            </a:r>
          </a:p>
          <a:p>
            <a:pPr marL="857250" lvl="1" indent="-171450"/>
            <a:r>
              <a:rPr lang="en-IE" sz="2000" b="1" dirty="0"/>
              <a:t> </a:t>
            </a:r>
            <a:r>
              <a:rPr lang="en-IE" sz="2000" dirty="0"/>
              <a:t>RESTful, etc.</a:t>
            </a:r>
            <a:r>
              <a:rPr lang="en-IE" sz="2000" b="1" dirty="0"/>
              <a:t> </a:t>
            </a:r>
            <a:endParaRPr lang="en-IE" sz="2000" b="1" dirty="0">
              <a:latin typeface="+mn-lt"/>
            </a:endParaRPr>
          </a:p>
          <a:p>
            <a:pPr marL="857250" lvl="1" indent="-171450"/>
            <a:endParaRPr lang="en-IE" sz="3387" b="1" dirty="0">
              <a:latin typeface="+mn-lt"/>
            </a:endParaRPr>
          </a:p>
          <a:p>
            <a:pPr lvl="1" indent="0">
              <a:buNone/>
            </a:pPr>
            <a:endParaRPr lang="en-IE" sz="2000" b="1" dirty="0">
              <a:latin typeface="+mn-lt"/>
            </a:endParaRPr>
          </a:p>
          <a:p>
            <a:endParaRPr lang="en-IE" sz="613" b="1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IE" u="sng" dirty="0"/>
          </a:p>
          <a:p>
            <a:pPr lvl="1">
              <a:defRPr/>
            </a:pPr>
            <a:endParaRPr lang="en-IE" dirty="0"/>
          </a:p>
          <a:p>
            <a:pPr lvl="1">
              <a:defRPr/>
            </a:pPr>
            <a:endParaRPr lang="en-IE" dirty="0"/>
          </a:p>
          <a:p>
            <a:pPr lvl="1" indent="0">
              <a:buNone/>
            </a:pPr>
            <a:endParaRPr lang="en-I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5A58EA-3B02-479F-985A-4742B8FF9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6F97F2-5DD3-4EEB-AA3B-A3A127FE1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970BB6-703B-4AC2-89CC-E984CE0F8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C8133-AF5C-49AA-B844-F6668C19F3DF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7C51C39D-8FB1-4D44-83D1-6216EAE43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3785" y="409589"/>
            <a:ext cx="4607732" cy="646147"/>
          </a:xfrm>
        </p:spPr>
        <p:txBody>
          <a:bodyPr>
            <a:noAutofit/>
          </a:bodyPr>
          <a:lstStyle/>
          <a:p>
            <a:r>
              <a:rPr lang="en-IE" sz="2400" b="1" dirty="0">
                <a:solidFill>
                  <a:srgbClr val="0070C0"/>
                </a:solidFill>
                <a:latin typeface="Ubuntu Light" panose="020B0304030602030204"/>
              </a:rPr>
              <a:t>Data Federation – Next Generation</a:t>
            </a:r>
            <a:br>
              <a:rPr lang="en-IE" sz="2400" b="1" dirty="0">
                <a:solidFill>
                  <a:srgbClr val="0070C0"/>
                </a:solidFill>
                <a:latin typeface="Ubuntu Light" panose="020B0304030602030204"/>
              </a:rPr>
            </a:br>
            <a:r>
              <a:rPr lang="en-IE" sz="2400" b="1" dirty="0">
                <a:solidFill>
                  <a:srgbClr val="0070C0"/>
                </a:solidFill>
                <a:latin typeface="Ubuntu Light" panose="020B0304030602030204"/>
              </a:rPr>
              <a:t>        </a:t>
            </a:r>
            <a:r>
              <a:rPr lang="en-IE" sz="2000" b="1" i="1" dirty="0">
                <a:solidFill>
                  <a:srgbClr val="0070C0"/>
                </a:solidFill>
                <a:latin typeface="Ubuntu Light" panose="020B0304030602030204"/>
              </a:rPr>
              <a:t>Exploiting Native Data Stores</a:t>
            </a:r>
            <a:r>
              <a:rPr lang="en-IE" sz="2400" b="1" dirty="0">
                <a:solidFill>
                  <a:srgbClr val="0070C0"/>
                </a:solidFill>
                <a:latin typeface="Ubuntu Light" panose="020B0304030602030204"/>
              </a:rPr>
              <a:t> 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3D92EF9-446A-4455-8FE3-A446978F9163}"/>
              </a:ext>
            </a:extLst>
          </p:cNvPr>
          <p:cNvSpPr/>
          <p:nvPr/>
        </p:nvSpPr>
        <p:spPr>
          <a:xfrm>
            <a:off x="3856399" y="5482218"/>
            <a:ext cx="5037012" cy="997445"/>
          </a:xfrm>
          <a:prstGeom prst="round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63258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7F7879C9-D8BE-4B24-BB96-FA151412DD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41868" y="254844"/>
            <a:ext cx="6619460" cy="531928"/>
          </a:xfrm>
        </p:spPr>
        <p:txBody>
          <a:bodyPr>
            <a:noAutofit/>
          </a:bodyPr>
          <a:lstStyle/>
          <a:p>
            <a:pPr eaLnBrk="1" hangingPunct="1"/>
            <a:r>
              <a:rPr lang="en-IE" altLang="en-US" sz="2400" b="1" dirty="0">
                <a:solidFill>
                  <a:srgbClr val="0070C0"/>
                </a:solidFill>
                <a:latin typeface="Ubuntu Light"/>
              </a:rPr>
              <a:t>Example </a:t>
            </a:r>
            <a:r>
              <a:rPr lang="en-IE" altLang="en-US" sz="2400" b="1" dirty="0" err="1">
                <a:solidFill>
                  <a:srgbClr val="0070C0"/>
                </a:solidFill>
                <a:latin typeface="Ubuntu Light"/>
              </a:rPr>
              <a:t>PolyStore</a:t>
            </a:r>
            <a:r>
              <a:rPr lang="en-IE" altLang="en-US" sz="2400" b="1" dirty="0">
                <a:solidFill>
                  <a:srgbClr val="0070C0"/>
                </a:solidFill>
                <a:latin typeface="Ubuntu Light"/>
              </a:rPr>
              <a:t> – Multi-Data Model Querying </a:t>
            </a:r>
          </a:p>
        </p:txBody>
      </p:sp>
      <p:sp>
        <p:nvSpPr>
          <p:cNvPr id="19459" name="Footer Placeholder 4">
            <a:extLst>
              <a:ext uri="{FF2B5EF4-FFF2-40B4-BE49-F238E27FC236}">
                <a16:creationId xmlns:a16="http://schemas.microsoft.com/office/drawing/2014/main" id="{A427493A-0772-4D7C-8336-EA31946AEFB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4BACC6"/>
                </a:solidFill>
                <a:latin typeface="Ubuntu"/>
                <a:ea typeface="Ubuntu"/>
                <a:cs typeface="Ubuntu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595959"/>
                </a:solidFill>
                <a:latin typeface="Ubuntu Light" panose="020B0304030602030204"/>
                <a:ea typeface="Ubuntu Light" panose="020B0304030602030204"/>
                <a:cs typeface="Ubuntu Light" panose="020B030403060203020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Ubuntu Light" panose="020B0304030602030204"/>
                <a:ea typeface="Ubuntu Light" panose="020B0304030602030204"/>
                <a:cs typeface="Ubuntu Light" panose="020B030403060203020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rgbClr val="595959"/>
                </a:solidFill>
                <a:latin typeface="Ubuntu Light" panose="020B0304030602030204"/>
                <a:ea typeface="Ubuntu Light" panose="020B0304030602030204"/>
                <a:cs typeface="Ubuntu Light" panose="020B030403060203020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Ubuntu Light" panose="020B0304030602030204"/>
                <a:ea typeface="Ubuntu Light" panose="020B0304030602030204"/>
                <a:cs typeface="Ubuntu Light" panose="020B030403060203020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Ubuntu Light" panose="020B0304030602030204"/>
                <a:ea typeface="Ubuntu Light" panose="020B0304030602030204"/>
                <a:cs typeface="Ubuntu Light" panose="020B030403060203020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Ubuntu Light" panose="020B0304030602030204"/>
                <a:ea typeface="Ubuntu Light" panose="020B0304030602030204"/>
                <a:cs typeface="Ubuntu Light" panose="020B030403060203020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Ubuntu Light" panose="020B0304030602030204"/>
                <a:ea typeface="Ubuntu Light" panose="020B0304030602030204"/>
                <a:cs typeface="Ubuntu Light" panose="020B030403060203020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Ubuntu Light" panose="020B0304030602030204"/>
                <a:ea typeface="Ubuntu Light" panose="020B0304030602030204"/>
                <a:cs typeface="Ubuntu Light" panose="020B0304030602030204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1200">
                <a:solidFill>
                  <a:schemeClr val="bg1"/>
                </a:solidFill>
                <a:latin typeface="Calibri" panose="020F0502020204030204" pitchFamily="34" charset="0"/>
              </a:rPr>
              <a:t>Querying Web Polystores</a:t>
            </a:r>
          </a:p>
        </p:txBody>
      </p:sp>
      <p:sp>
        <p:nvSpPr>
          <p:cNvPr id="19460" name="Slide Number Placeholder 5">
            <a:extLst>
              <a:ext uri="{FF2B5EF4-FFF2-40B4-BE49-F238E27FC236}">
                <a16:creationId xmlns:a16="http://schemas.microsoft.com/office/drawing/2014/main" id="{909DC953-F176-4580-BA4B-74B207D2072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4BACC6"/>
                </a:solidFill>
                <a:latin typeface="Ubuntu"/>
                <a:ea typeface="Ubuntu"/>
                <a:cs typeface="Ubuntu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595959"/>
                </a:solidFill>
                <a:latin typeface="Ubuntu Light" panose="020B0304030602030204"/>
                <a:ea typeface="Ubuntu Light" panose="020B0304030602030204"/>
                <a:cs typeface="Ubuntu Light" panose="020B030403060203020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Ubuntu Light" panose="020B0304030602030204"/>
                <a:ea typeface="Ubuntu Light" panose="020B0304030602030204"/>
                <a:cs typeface="Ubuntu Light" panose="020B030403060203020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rgbClr val="595959"/>
                </a:solidFill>
                <a:latin typeface="Ubuntu Light" panose="020B0304030602030204"/>
                <a:ea typeface="Ubuntu Light" panose="020B0304030602030204"/>
                <a:cs typeface="Ubuntu Light" panose="020B030403060203020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Ubuntu Light" panose="020B0304030602030204"/>
                <a:ea typeface="Ubuntu Light" panose="020B0304030602030204"/>
                <a:cs typeface="Ubuntu Light" panose="020B030403060203020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Ubuntu Light" panose="020B0304030602030204"/>
                <a:ea typeface="Ubuntu Light" panose="020B0304030602030204"/>
                <a:cs typeface="Ubuntu Light" panose="020B030403060203020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Ubuntu Light" panose="020B0304030602030204"/>
                <a:ea typeface="Ubuntu Light" panose="020B0304030602030204"/>
                <a:cs typeface="Ubuntu Light" panose="020B030403060203020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Ubuntu Light" panose="020B0304030602030204"/>
                <a:ea typeface="Ubuntu Light" panose="020B0304030602030204"/>
                <a:cs typeface="Ubuntu Light" panose="020B030403060203020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Ubuntu Light" panose="020B0304030602030204"/>
                <a:ea typeface="Ubuntu Light" panose="020B0304030602030204"/>
                <a:cs typeface="Ubuntu Light" panose="020B0304030602030204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2C02441-8CD7-4365-8B7D-C8A5E07B5132}" type="slidenum">
              <a:rPr lang="en-GB" altLang="en-US" sz="1200">
                <a:solidFill>
                  <a:schemeClr val="bg1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GB" altLang="en-US" sz="12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9461" name="Picture 2" descr="PolyWeb Architecture">
            <a:extLst>
              <a:ext uri="{FF2B5EF4-FFF2-40B4-BE49-F238E27FC236}">
                <a16:creationId xmlns:a16="http://schemas.microsoft.com/office/drawing/2014/main" id="{A72D9417-0FBF-4A88-B2F4-0300E8FE21D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05131" y="980728"/>
            <a:ext cx="6892934" cy="5199757"/>
          </a:xfrm>
          <a:noFill/>
        </p:spPr>
      </p:pic>
      <p:sp>
        <p:nvSpPr>
          <p:cNvPr id="19462" name="Date Placeholder 3">
            <a:extLst>
              <a:ext uri="{FF2B5EF4-FFF2-40B4-BE49-F238E27FC236}">
                <a16:creationId xmlns:a16="http://schemas.microsoft.com/office/drawing/2014/main" id="{CC580E25-17B2-4FD3-8A7B-504A06E5A203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 bwMode="auto">
          <a:xfrm>
            <a:off x="350838" y="6356350"/>
            <a:ext cx="126841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4BACC6"/>
                </a:solidFill>
                <a:latin typeface="Ubuntu"/>
                <a:ea typeface="Ubuntu"/>
                <a:cs typeface="Ubuntu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595959"/>
                </a:solidFill>
                <a:latin typeface="Ubuntu Light" panose="020B0304030602030204"/>
                <a:ea typeface="Ubuntu Light" panose="020B0304030602030204"/>
                <a:cs typeface="Ubuntu Light" panose="020B030403060203020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Ubuntu Light" panose="020B0304030602030204"/>
                <a:ea typeface="Ubuntu Light" panose="020B0304030602030204"/>
                <a:cs typeface="Ubuntu Light" panose="020B030403060203020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rgbClr val="595959"/>
                </a:solidFill>
                <a:latin typeface="Ubuntu Light" panose="020B0304030602030204"/>
                <a:ea typeface="Ubuntu Light" panose="020B0304030602030204"/>
                <a:cs typeface="Ubuntu Light" panose="020B030403060203020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Ubuntu Light" panose="020B0304030602030204"/>
                <a:ea typeface="Ubuntu Light" panose="020B0304030602030204"/>
                <a:cs typeface="Ubuntu Light" panose="020B030403060203020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Ubuntu Light" panose="020B0304030602030204"/>
                <a:ea typeface="Ubuntu Light" panose="020B0304030602030204"/>
                <a:cs typeface="Ubuntu Light" panose="020B030403060203020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Ubuntu Light" panose="020B0304030602030204"/>
                <a:ea typeface="Ubuntu Light" panose="020B0304030602030204"/>
                <a:cs typeface="Ubuntu Light" panose="020B030403060203020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Ubuntu Light" panose="020B0304030602030204"/>
                <a:ea typeface="Ubuntu Light" panose="020B0304030602030204"/>
                <a:cs typeface="Ubuntu Light" panose="020B030403060203020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Ubuntu Light" panose="020B0304030602030204"/>
                <a:ea typeface="Ubuntu Light" panose="020B0304030602030204"/>
                <a:cs typeface="Ubuntu Light" panose="020B0304030602030204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1200">
                <a:solidFill>
                  <a:schemeClr val="bg1"/>
                </a:solidFill>
                <a:latin typeface="Calibri" panose="020F0502020204030204" pitchFamily="34" charset="0"/>
              </a:rPr>
              <a:t>01/02/2018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C2360C5-238C-46C3-B8BF-062F3B8CD4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240" y="1106095"/>
            <a:ext cx="8427847" cy="4273160"/>
          </a:xfrm>
          <a:prstGeom prst="rect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7824C46-B860-423A-A1E2-59D5C8B07E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554" y="4241136"/>
            <a:ext cx="8888088" cy="22977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10FE8-A9A1-4A54-9BE9-2C329E8F6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1616" y="76798"/>
            <a:ext cx="3389244" cy="520656"/>
          </a:xfrm>
        </p:spPr>
        <p:txBody>
          <a:bodyPr>
            <a:noAutofit/>
          </a:bodyPr>
          <a:lstStyle/>
          <a:p>
            <a:r>
              <a:rPr lang="en-GB" sz="2800" b="1" dirty="0">
                <a:solidFill>
                  <a:srgbClr val="0070C0"/>
                </a:solidFill>
                <a:latin typeface="Ubuntu Light"/>
              </a:rPr>
              <a:t>Challenges Ahead….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B559E66-688E-435D-A655-2213DDFE3C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482" y="4538495"/>
            <a:ext cx="8500533" cy="2217449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000" dirty="0">
                <a:latin typeface="+mn-lt"/>
              </a:rPr>
              <a:t>Good News (Multi-Data Model Support) - </a:t>
            </a:r>
            <a:r>
              <a:rPr lang="en-IE" sz="2000" dirty="0" err="1">
                <a:latin typeface="+mn-lt"/>
              </a:rPr>
              <a:t>ArangoDB</a:t>
            </a:r>
            <a:r>
              <a:rPr lang="en-IE" sz="2000" dirty="0">
                <a:latin typeface="+mn-lt"/>
              </a:rPr>
              <a:t>, Azure Cosmos DB, </a:t>
            </a:r>
            <a:r>
              <a:rPr lang="en-IE" sz="2000" dirty="0" err="1">
                <a:latin typeface="+mn-lt"/>
              </a:rPr>
              <a:t>OrientDB</a:t>
            </a:r>
            <a:r>
              <a:rPr lang="en-IE" sz="2000" dirty="0">
                <a:latin typeface="+mn-lt"/>
              </a:rPr>
              <a:t>, Oracle Database 18c, Virtuoso,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000" dirty="0">
                <a:latin typeface="+mn-lt"/>
              </a:rPr>
              <a:t>Architectural Design (</a:t>
            </a:r>
            <a:r>
              <a:rPr lang="en-GB" sz="2000" dirty="0">
                <a:latin typeface="+mn-lt"/>
              </a:rPr>
              <a:t>coming out from the common data warehouse mindset..</a:t>
            </a:r>
            <a:r>
              <a:rPr lang="en-IE" sz="2000" dirty="0">
                <a:latin typeface="+mn-lt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000" dirty="0">
                <a:latin typeface="+mn-lt"/>
              </a:rPr>
              <a:t>Join Across Multi-Data Models (a topic for future PhD theses !!)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000" dirty="0">
                <a:latin typeface="+mn-lt"/>
              </a:rPr>
              <a:t>Data Aggregation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000" dirty="0">
                <a:latin typeface="+mn-lt"/>
              </a:rPr>
              <a:t>Preserving Semantics (we have several years of know-how, e.g., RDB2RDF, D2R, XSPARQL, SQL/SPARQL)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E83537-3572-463F-814D-6E5E53D66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865" y="597454"/>
            <a:ext cx="6356269" cy="3810140"/>
          </a:xfrm>
          <a:prstGeom prst="rect">
            <a:avLst/>
          </a:prstGeom>
          <a:noFill/>
          <a:ln w="25400">
            <a:solidFill>
              <a:schemeClr val="accent1">
                <a:lumMod val="75000"/>
              </a:schemeClr>
            </a:solidFill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C9DA08F-FCFA-4A70-8550-EC7213118857}"/>
              </a:ext>
            </a:extLst>
          </p:cNvPr>
          <p:cNvSpPr/>
          <p:nvPr/>
        </p:nvSpPr>
        <p:spPr>
          <a:xfrm>
            <a:off x="5636907" y="4174745"/>
            <a:ext cx="24461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Image Author: Sebastien </a:t>
            </a:r>
            <a:r>
              <a:rPr lang="en-GB" sz="1400" dirty="0" err="1"/>
              <a:t>Dery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9214853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FA33F5E-936E-4642-956C-D48ACADFB2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5253" y="602725"/>
            <a:ext cx="6524011" cy="581495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675B43-6001-4F50-BDB7-E002250F43B5}"/>
              </a:ext>
            </a:extLst>
          </p:cNvPr>
          <p:cNvSpPr/>
          <p:nvPr/>
        </p:nvSpPr>
        <p:spPr>
          <a:xfrm>
            <a:off x="1675253" y="6417682"/>
            <a:ext cx="674077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50" b="1" dirty="0"/>
              <a:t>Source: https://www.linkedin.com/feed/update/urn:li:activity:6477955590613196800 — LinkedIn post by Scott Taylor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96FAF607-8174-4740-B465-4EE7E8CDF247}"/>
              </a:ext>
            </a:extLst>
          </p:cNvPr>
          <p:cNvSpPr txBox="1">
            <a:spLocks/>
          </p:cNvSpPr>
          <p:nvPr/>
        </p:nvSpPr>
        <p:spPr bwMode="auto">
          <a:xfrm>
            <a:off x="2415013" y="33109"/>
            <a:ext cx="4688431" cy="544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ＭＳ Ｐゴシック" pitchFamily="-65" charset="-128"/>
                <a:cs typeface="ＭＳ Ｐゴシック" pitchFamily="-65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Lucida Sans" pitchFamily="34" charset="0"/>
                <a:ea typeface="ＭＳ Ｐゴシック" pitchFamily="-65" charset="-128"/>
                <a:cs typeface="ＭＳ Ｐゴシック" pitchFamily="-65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Lucida Sans" pitchFamily="34" charset="0"/>
                <a:ea typeface="ＭＳ Ｐゴシック" pitchFamily="-65" charset="-128"/>
                <a:cs typeface="ＭＳ Ｐゴシック" pitchFamily="-65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Lucida Sans" pitchFamily="34" charset="0"/>
                <a:ea typeface="ＭＳ Ｐゴシック" pitchFamily="-65" charset="-128"/>
                <a:cs typeface="ＭＳ Ｐゴシック" pitchFamily="-65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Lucida Sans" pitchFamily="34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Lucida San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Lucida San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Lucida San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Lucida Sans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Lucida Sans"/>
                <a:ea typeface="ＭＳ Ｐゴシック" pitchFamily="-65" charset="-128"/>
              </a:rPr>
              <a:t>Thank You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Lucida Sans"/>
              <a:ea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04611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1FD1F-DEF5-4CEE-B49F-329CA9A4C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8475" y="1020083"/>
            <a:ext cx="2017644" cy="550346"/>
          </a:xfrm>
        </p:spPr>
        <p:txBody>
          <a:bodyPr>
            <a:normAutofit/>
          </a:bodyPr>
          <a:lstStyle/>
          <a:p>
            <a:pPr algn="ctr"/>
            <a:r>
              <a:rPr lang="en-GB" sz="2400" b="1" dirty="0">
                <a:solidFill>
                  <a:srgbClr val="0070C0"/>
                </a:solidFill>
                <a:latin typeface="+mn-lt"/>
              </a:rPr>
              <a:t>#</a:t>
            </a:r>
            <a:r>
              <a:rPr lang="en-GB" sz="2400" b="1" dirty="0" err="1">
                <a:solidFill>
                  <a:srgbClr val="0070C0"/>
                </a:solidFill>
                <a:latin typeface="+mn-lt"/>
              </a:rPr>
              <a:t>AboutMe</a:t>
            </a:r>
            <a:endParaRPr lang="en-GB" sz="24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99DE4E-F693-49FC-99CE-E3E006C1CD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814" y="2385391"/>
            <a:ext cx="8838372" cy="4472609"/>
          </a:xfrm>
        </p:spPr>
        <p:txBody>
          <a:bodyPr>
            <a:normAutofit lnSpcReduction="10000"/>
          </a:bodyPr>
          <a:lstStyle/>
          <a:p>
            <a:pPr algn="just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dirty="0"/>
              <a:t>Present (2018 - Now)</a:t>
            </a:r>
          </a:p>
          <a:p>
            <a:pPr lvl="1" algn="just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dirty="0"/>
              <a:t> 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Lead &amp; Associate Director</a:t>
            </a:r>
            <a:r>
              <a:rPr lang="en-GB" dirty="0"/>
              <a:t>, Clinical Data Science, AstraZeneca,</a:t>
            </a:r>
          </a:p>
          <a:p>
            <a:pPr marL="457200" lvl="1" indent="0" algn="just">
              <a:buNone/>
            </a:pPr>
            <a:r>
              <a:rPr lang="en-GB" dirty="0"/>
              <a:t>	Cambridge, United Kingdom (UK)</a:t>
            </a:r>
          </a:p>
          <a:p>
            <a:pPr algn="just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dirty="0"/>
              <a:t>Past (1997 - 2018)</a:t>
            </a:r>
          </a:p>
          <a:p>
            <a:pPr lvl="1" algn="just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Head of Research Unit</a:t>
            </a:r>
            <a:r>
              <a:rPr lang="en-GB" dirty="0"/>
              <a:t> – eHealth and Life Sciences, Insight Centre for Data Analytics, NUI Galway, Ireland</a:t>
            </a:r>
          </a:p>
          <a:p>
            <a:pPr lvl="1" algn="just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Post Doctoral Research Associate</a:t>
            </a:r>
            <a:r>
              <a:rPr lang="en-GB" dirty="0"/>
              <a:t>, Digital Enterprise Research Institute (DERI), Galway, Ireland</a:t>
            </a:r>
          </a:p>
          <a:p>
            <a:pPr lvl="1" algn="just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dirty="0"/>
              <a:t> 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PhD &amp; RA</a:t>
            </a:r>
            <a:r>
              <a:rPr lang="en-GB" dirty="0"/>
              <a:t> at National University of Ireland, Galway, Ireland</a:t>
            </a:r>
          </a:p>
          <a:p>
            <a:pPr lvl="1" algn="just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Masters in Computer Science</a:t>
            </a:r>
            <a:r>
              <a:rPr lang="en-GB" dirty="0"/>
              <a:t>, KTH, Stockholm, Sweden</a:t>
            </a:r>
          </a:p>
          <a:p>
            <a:pPr lvl="1" algn="just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Bachelors in IT</a:t>
            </a:r>
            <a:r>
              <a:rPr lang="en-GB" dirty="0"/>
              <a:t>,  University of Southern Queensland, Australia</a:t>
            </a:r>
          </a:p>
          <a:p>
            <a:pPr lvl="1" algn="just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Analyst Programmer</a:t>
            </a:r>
            <a:r>
              <a:rPr lang="en-GB" dirty="0"/>
              <a:t>, Amorphous Health, Malaysia   </a:t>
            </a:r>
          </a:p>
          <a:p>
            <a:pPr marL="457200" lvl="1" indent="0" algn="just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76EE8A-A72C-4829-AA96-3433210F11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814" y="194207"/>
            <a:ext cx="3325882" cy="2202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168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D5866-3903-4BE2-81CA-72861655C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8679" y="123366"/>
            <a:ext cx="5923721" cy="512486"/>
          </a:xfrm>
        </p:spPr>
        <p:txBody>
          <a:bodyPr>
            <a:noAutofit/>
          </a:bodyPr>
          <a:lstStyle/>
          <a:p>
            <a:r>
              <a:rPr lang="en-IE" sz="2800" b="1" dirty="0">
                <a:solidFill>
                  <a:srgbClr val="0070C0"/>
                </a:solidFill>
                <a:latin typeface="Ubuntu Light"/>
              </a:rPr>
              <a:t>Knowledge Graph (KG) – 2012 &amp; Now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466666-85CE-4143-B5D4-9FC2499AF01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491538" y="5640388"/>
            <a:ext cx="652462" cy="273050"/>
          </a:xfrm>
          <a:prstGeom prst="rect">
            <a:avLst/>
          </a:prstGeom>
        </p:spPr>
        <p:txBody>
          <a:bodyPr/>
          <a:lstStyle/>
          <a:p>
            <a:pPr defTabSz="514350"/>
            <a:fld id="{EB0C8133-AF5C-49AA-B844-F6668C19F3DF}" type="slidenum">
              <a:rPr lang="en-GB" smtClean="0">
                <a:solidFill>
                  <a:prstClr val="white"/>
                </a:solidFill>
                <a:latin typeface="Calibri"/>
              </a:rPr>
              <a:pPr defTabSz="514350"/>
              <a:t>3</a:t>
            </a:fld>
            <a:r>
              <a:rPr lang="en-GB" dirty="0">
                <a:solidFill>
                  <a:prstClr val="white"/>
                </a:solidFill>
                <a:latin typeface="Calibri"/>
              </a:rPr>
              <a:t>/31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17447D4-1984-44D2-BEED-2DF795FFDB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782" y="705677"/>
            <a:ext cx="6698974" cy="614359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B52AA8FC-1BED-42B2-9E4C-E7354039EE56}"/>
              </a:ext>
            </a:extLst>
          </p:cNvPr>
          <p:cNvGrpSpPr/>
          <p:nvPr/>
        </p:nvGrpSpPr>
        <p:grpSpPr>
          <a:xfrm>
            <a:off x="3051314" y="5476993"/>
            <a:ext cx="2594113" cy="599839"/>
            <a:chOff x="5784575" y="672370"/>
            <a:chExt cx="2594113" cy="599839"/>
          </a:xfrm>
          <a:solidFill>
            <a:schemeClr val="bg1"/>
          </a:solidFill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DD98F162-57D1-430D-860B-93875B2FB5BB}"/>
                </a:ext>
              </a:extLst>
            </p:cNvPr>
            <p:cNvSpPr/>
            <p:nvPr/>
          </p:nvSpPr>
          <p:spPr>
            <a:xfrm>
              <a:off x="5784575" y="672370"/>
              <a:ext cx="1759226" cy="599839"/>
            </a:xfrm>
            <a:prstGeom prst="roundRect">
              <a:avLst/>
            </a:prstGeom>
            <a:grpFill/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solidFill>
                    <a:schemeClr val="accent1">
                      <a:lumMod val="75000"/>
                    </a:schemeClr>
                  </a:solidFill>
                </a:rPr>
                <a:t>Twitter, YouTube, Facebook, .. 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FF45EAAE-A87E-4DC5-901F-2B540C0D88F9}"/>
                </a:ext>
              </a:extLst>
            </p:cNvPr>
            <p:cNvCxnSpPr/>
            <p:nvPr/>
          </p:nvCxnSpPr>
          <p:spPr>
            <a:xfrm flipV="1">
              <a:off x="7543801" y="736710"/>
              <a:ext cx="834887" cy="242029"/>
            </a:xfrm>
            <a:prstGeom prst="straightConnector1">
              <a:avLst/>
            </a:prstGeom>
            <a:grpFill/>
            <a:ln w="254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C2AB3E8-003C-4695-B0DD-6DFD4A4F79C7}"/>
              </a:ext>
            </a:extLst>
          </p:cNvPr>
          <p:cNvGrpSpPr/>
          <p:nvPr/>
        </p:nvGrpSpPr>
        <p:grpSpPr>
          <a:xfrm>
            <a:off x="2902227" y="6185987"/>
            <a:ext cx="2662134" cy="652135"/>
            <a:chOff x="5784575" y="1585542"/>
            <a:chExt cx="2662134" cy="652135"/>
          </a:xfrm>
          <a:solidFill>
            <a:schemeClr val="bg1"/>
          </a:solidFill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B3F62B0A-2A4D-4ECB-AB26-A5712378CABD}"/>
                </a:ext>
              </a:extLst>
            </p:cNvPr>
            <p:cNvSpPr/>
            <p:nvPr/>
          </p:nvSpPr>
          <p:spPr>
            <a:xfrm>
              <a:off x="5784575" y="1585542"/>
              <a:ext cx="1838739" cy="652135"/>
            </a:xfrm>
            <a:prstGeom prst="roundRect">
              <a:avLst/>
            </a:prstGeom>
            <a:grpFill/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solidFill>
                    <a:schemeClr val="accent1">
                      <a:lumMod val="75000"/>
                    </a:schemeClr>
                  </a:solidFill>
                </a:rPr>
                <a:t>Google Search Recommendations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55001FE1-C578-4CA0-ABA7-7F04F52963D7}"/>
                </a:ext>
              </a:extLst>
            </p:cNvPr>
            <p:cNvCxnSpPr/>
            <p:nvPr/>
          </p:nvCxnSpPr>
          <p:spPr>
            <a:xfrm flipV="1">
              <a:off x="7611822" y="1669580"/>
              <a:ext cx="834887" cy="242029"/>
            </a:xfrm>
            <a:prstGeom prst="straightConnector1">
              <a:avLst/>
            </a:prstGeom>
            <a:grpFill/>
            <a:ln w="254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847462F-FEE8-4BFD-A15A-688E7A3E5EDD}"/>
              </a:ext>
            </a:extLst>
          </p:cNvPr>
          <p:cNvGrpSpPr/>
          <p:nvPr/>
        </p:nvGrpSpPr>
        <p:grpSpPr>
          <a:xfrm>
            <a:off x="2295939" y="4338195"/>
            <a:ext cx="3266869" cy="652135"/>
            <a:chOff x="5547587" y="2489482"/>
            <a:chExt cx="3266869" cy="652135"/>
          </a:xfrm>
          <a:solidFill>
            <a:schemeClr val="bg1"/>
          </a:solidFill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7A9FE33B-C5AC-41EB-9922-210C90410282}"/>
                </a:ext>
              </a:extLst>
            </p:cNvPr>
            <p:cNvSpPr/>
            <p:nvPr/>
          </p:nvSpPr>
          <p:spPr>
            <a:xfrm>
              <a:off x="5547587" y="2489482"/>
              <a:ext cx="2431982" cy="652135"/>
            </a:xfrm>
            <a:prstGeom prst="roundRect">
              <a:avLst/>
            </a:prstGeom>
            <a:grpFill/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 err="1">
                  <a:solidFill>
                    <a:schemeClr val="accent1">
                      <a:lumMod val="75000"/>
                    </a:schemeClr>
                  </a:solidFill>
                </a:rPr>
                <a:t>Yago</a:t>
              </a:r>
              <a:r>
                <a:rPr lang="en-GB" sz="1600" b="1" dirty="0">
                  <a:solidFill>
                    <a:schemeClr val="accent1">
                      <a:lumMod val="75000"/>
                    </a:schemeClr>
                  </a:solidFill>
                </a:rPr>
                <a:t>, </a:t>
              </a:r>
              <a:r>
                <a:rPr lang="en-GB" sz="1600" b="1" dirty="0" err="1">
                  <a:solidFill>
                    <a:schemeClr val="accent1">
                      <a:lumMod val="75000"/>
                    </a:schemeClr>
                  </a:solidFill>
                </a:rPr>
                <a:t>KnowledgeVault</a:t>
              </a:r>
              <a:r>
                <a:rPr lang="en-GB" sz="1600" b="1" dirty="0">
                  <a:solidFill>
                    <a:schemeClr val="accent1">
                      <a:lumMod val="75000"/>
                    </a:schemeClr>
                  </a:solidFill>
                </a:rPr>
                <a:t>, WorldNet, </a:t>
              </a:r>
              <a:r>
                <a:rPr lang="en-GB" sz="1600" b="1" dirty="0" err="1">
                  <a:solidFill>
                    <a:schemeClr val="accent1">
                      <a:lumMod val="75000"/>
                    </a:schemeClr>
                  </a:solidFill>
                </a:rPr>
                <a:t>GeoNames</a:t>
              </a:r>
              <a:r>
                <a:rPr lang="en-GB" sz="1600" b="1" dirty="0">
                  <a:solidFill>
                    <a:schemeClr val="accent1">
                      <a:lumMod val="75000"/>
                    </a:schemeClr>
                  </a:solidFill>
                </a:rPr>
                <a:t>, .. 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7A73EF01-94D9-4308-AFB4-13CF0F59D353}"/>
                </a:ext>
              </a:extLst>
            </p:cNvPr>
            <p:cNvCxnSpPr/>
            <p:nvPr/>
          </p:nvCxnSpPr>
          <p:spPr>
            <a:xfrm flipV="1">
              <a:off x="7979569" y="2500452"/>
              <a:ext cx="834887" cy="242029"/>
            </a:xfrm>
            <a:prstGeom prst="straightConnector1">
              <a:avLst/>
            </a:prstGeom>
            <a:grpFill/>
            <a:ln w="254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097B266-05EB-437B-8F7A-CB9BA1426CAB}"/>
              </a:ext>
            </a:extLst>
          </p:cNvPr>
          <p:cNvGrpSpPr/>
          <p:nvPr/>
        </p:nvGrpSpPr>
        <p:grpSpPr>
          <a:xfrm>
            <a:off x="2968695" y="3197648"/>
            <a:ext cx="2594113" cy="599839"/>
            <a:chOff x="5784575" y="672370"/>
            <a:chExt cx="2594113" cy="599839"/>
          </a:xfrm>
          <a:solidFill>
            <a:schemeClr val="bg1"/>
          </a:solidFill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C9F75334-34A0-42B1-A36B-50B0287ACB64}"/>
                </a:ext>
              </a:extLst>
            </p:cNvPr>
            <p:cNvSpPr/>
            <p:nvPr/>
          </p:nvSpPr>
          <p:spPr>
            <a:xfrm>
              <a:off x="5784575" y="672370"/>
              <a:ext cx="1759226" cy="599839"/>
            </a:xfrm>
            <a:prstGeom prst="roundRect">
              <a:avLst/>
            </a:prstGeom>
            <a:grpFill/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 err="1">
                  <a:solidFill>
                    <a:schemeClr val="accent1">
                      <a:lumMod val="75000"/>
                    </a:schemeClr>
                  </a:solidFill>
                </a:rPr>
                <a:t>WikiPedia</a:t>
              </a:r>
              <a:r>
                <a:rPr lang="en-GB" sz="1600" b="1" dirty="0">
                  <a:solidFill>
                    <a:schemeClr val="accent1">
                      <a:lumMod val="75000"/>
                    </a:schemeClr>
                  </a:solidFill>
                </a:rPr>
                <a:t>, </a:t>
              </a:r>
              <a:r>
                <a:rPr lang="en-GB" sz="1600" b="1" dirty="0" err="1">
                  <a:solidFill>
                    <a:schemeClr val="accent1">
                      <a:lumMod val="75000"/>
                    </a:schemeClr>
                  </a:solidFill>
                </a:rPr>
                <a:t>Wikidata</a:t>
              </a:r>
              <a:r>
                <a:rPr lang="en-GB" sz="1600" b="1" dirty="0">
                  <a:solidFill>
                    <a:schemeClr val="accent1">
                      <a:lumMod val="75000"/>
                    </a:schemeClr>
                  </a:solidFill>
                </a:rPr>
                <a:t>, .. </a:t>
              </a: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E28EDEF9-3F33-4FA7-A6C3-AE3C3B95BACE}"/>
                </a:ext>
              </a:extLst>
            </p:cNvPr>
            <p:cNvCxnSpPr/>
            <p:nvPr/>
          </p:nvCxnSpPr>
          <p:spPr>
            <a:xfrm flipV="1">
              <a:off x="7543801" y="736710"/>
              <a:ext cx="834887" cy="242029"/>
            </a:xfrm>
            <a:prstGeom prst="straightConnector1">
              <a:avLst/>
            </a:prstGeom>
            <a:grpFill/>
            <a:ln w="254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3011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CF5DCE-9AD4-4780-868B-A7F50FEFD2D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237584" y="6356354"/>
            <a:ext cx="870920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EB0C8133-AF5C-49AA-B844-F6668C19F3DF}" type="slidenum">
              <a:rPr lang="en-GB" smtClean="0">
                <a:solidFill>
                  <a:prstClr val="white"/>
                </a:solidFill>
                <a:latin typeface="Calibri"/>
              </a:rPr>
              <a:pPr defTabSz="685800"/>
              <a:t>4</a:t>
            </a:fld>
            <a:r>
              <a:rPr lang="en-GB" dirty="0">
                <a:solidFill>
                  <a:prstClr val="white"/>
                </a:solidFill>
                <a:latin typeface="Calibri"/>
              </a:rPr>
              <a:t>/31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F732517-76FB-442D-B93C-1A415EADE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880" y="258201"/>
            <a:ext cx="6693711" cy="484167"/>
          </a:xfrm>
        </p:spPr>
        <p:txBody>
          <a:bodyPr>
            <a:noAutofit/>
          </a:bodyPr>
          <a:lstStyle/>
          <a:p>
            <a:r>
              <a:rPr lang="en-IE" sz="2400" b="1" dirty="0">
                <a:solidFill>
                  <a:srgbClr val="0070C0"/>
                </a:solidFill>
                <a:latin typeface="Ubuntu Light"/>
              </a:rPr>
              <a:t>	Knowledge Graph (KG) –  Pharma Industry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D7B5BFB-FF69-4C7C-96DF-53FE1FA255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454" y="1160234"/>
            <a:ext cx="7890590" cy="36801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7651DCD-2FA2-49C3-BDC7-CBFF996CE368}"/>
              </a:ext>
            </a:extLst>
          </p:cNvPr>
          <p:cNvSpPr txBox="1"/>
          <p:nvPr/>
        </p:nvSpPr>
        <p:spPr>
          <a:xfrm>
            <a:off x="5656785" y="1160234"/>
            <a:ext cx="3016259" cy="457048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defTabSz="685800"/>
            <a:r>
              <a:rPr lang="en-IE" sz="1500" b="1" dirty="0" err="1">
                <a:solidFill>
                  <a:prstClr val="black"/>
                </a:solidFill>
                <a:latin typeface="Calibri"/>
              </a:rPr>
              <a:t>Betaloc</a:t>
            </a:r>
            <a:endParaRPr lang="en-IE" sz="1500" b="1" dirty="0">
              <a:solidFill>
                <a:prstClr val="black"/>
              </a:solidFill>
              <a:latin typeface="Calibri"/>
            </a:endParaRPr>
          </a:p>
          <a:p>
            <a:pPr defTabSz="685800"/>
            <a:r>
              <a:rPr lang="en-GB" sz="1200" dirty="0">
                <a:solidFill>
                  <a:prstClr val="black"/>
                </a:solidFill>
              </a:rPr>
              <a:t>Metoprolol, marketed under the tradename Lopressor among others, is a medication of the selective β₁ receptor blocker type. It is used to treat….</a:t>
            </a:r>
            <a:r>
              <a:rPr lang="en-IE" sz="1200" dirty="0">
                <a:solidFill>
                  <a:prstClr val="black"/>
                </a:solidFill>
                <a:latin typeface="Calibri"/>
              </a:rPr>
              <a:t>(Wikipedia)</a:t>
            </a:r>
          </a:p>
          <a:p>
            <a:pPr defTabSz="685800"/>
            <a:endParaRPr lang="en-IE" sz="1200" dirty="0">
              <a:solidFill>
                <a:prstClr val="black"/>
              </a:solidFill>
              <a:latin typeface="Calibri"/>
            </a:endParaRPr>
          </a:p>
          <a:p>
            <a:pPr defTabSz="685800"/>
            <a:r>
              <a:rPr lang="en-IE" sz="1200" b="1" dirty="0" err="1">
                <a:solidFill>
                  <a:prstClr val="black"/>
                </a:solidFill>
                <a:latin typeface="Calibri"/>
              </a:rPr>
              <a:t>Pubmed</a:t>
            </a:r>
            <a:r>
              <a:rPr lang="en-IE" sz="1200" b="1" dirty="0">
                <a:solidFill>
                  <a:prstClr val="black"/>
                </a:solidFill>
                <a:latin typeface="Calibri"/>
              </a:rPr>
              <a:t> articles: </a:t>
            </a:r>
            <a:r>
              <a:rPr lang="en-IE" sz="1200" dirty="0">
                <a:solidFill>
                  <a:prstClr val="black"/>
                </a:solidFill>
                <a:latin typeface="Calibri"/>
              </a:rPr>
              <a:t>PMID:  29684876,…</a:t>
            </a:r>
          </a:p>
          <a:p>
            <a:pPr defTabSz="685800"/>
            <a:r>
              <a:rPr lang="en-IE" sz="1200" b="1" dirty="0" err="1">
                <a:solidFill>
                  <a:prstClr val="black"/>
                </a:solidFill>
                <a:latin typeface="Calibri"/>
              </a:rPr>
              <a:t>Pubmed</a:t>
            </a:r>
            <a:r>
              <a:rPr lang="en-IE" sz="1200" b="1" dirty="0">
                <a:solidFill>
                  <a:prstClr val="black"/>
                </a:solidFill>
                <a:latin typeface="Calibri"/>
              </a:rPr>
              <a:t> number of articles: </a:t>
            </a:r>
            <a:endParaRPr lang="en-IE" sz="1200" dirty="0">
              <a:solidFill>
                <a:prstClr val="black"/>
              </a:solidFill>
              <a:latin typeface="Calibri"/>
            </a:endParaRPr>
          </a:p>
          <a:p>
            <a:pPr defTabSz="685800"/>
            <a:r>
              <a:rPr lang="en-IE" sz="1200" dirty="0">
                <a:solidFill>
                  <a:prstClr val="black"/>
                </a:solidFill>
                <a:latin typeface="Calibri"/>
              </a:rPr>
              <a:t>	2016: 86.945</a:t>
            </a:r>
          </a:p>
          <a:p>
            <a:pPr defTabSz="685800"/>
            <a:r>
              <a:rPr lang="en-IE" sz="1200" dirty="0">
                <a:solidFill>
                  <a:prstClr val="black"/>
                </a:solidFill>
                <a:latin typeface="Calibri"/>
              </a:rPr>
              <a:t>	2017: 65.125</a:t>
            </a:r>
          </a:p>
          <a:p>
            <a:pPr defTabSz="685800"/>
            <a:r>
              <a:rPr lang="en-IE" sz="1200" dirty="0">
                <a:solidFill>
                  <a:prstClr val="black"/>
                </a:solidFill>
                <a:latin typeface="Calibri"/>
              </a:rPr>
              <a:t>	2018: 12.899</a:t>
            </a:r>
          </a:p>
          <a:p>
            <a:pPr defTabSz="685800"/>
            <a:r>
              <a:rPr lang="en-IE" sz="1200" b="1" dirty="0">
                <a:solidFill>
                  <a:prstClr val="black"/>
                </a:solidFill>
                <a:latin typeface="Calibri"/>
              </a:rPr>
              <a:t>Adverse Events: </a:t>
            </a:r>
            <a:r>
              <a:rPr lang="en-IE" sz="1200" dirty="0">
                <a:solidFill>
                  <a:prstClr val="black"/>
                </a:solidFill>
                <a:latin typeface="Calibri"/>
              </a:rPr>
              <a:t>rash, vomit, heart rate, …</a:t>
            </a:r>
          </a:p>
          <a:p>
            <a:pPr defTabSz="685800"/>
            <a:r>
              <a:rPr lang="en-IE" sz="1200" b="1" dirty="0">
                <a:solidFill>
                  <a:prstClr val="black"/>
                </a:solidFill>
                <a:latin typeface="Calibri"/>
              </a:rPr>
              <a:t>Biomarkers</a:t>
            </a:r>
            <a:r>
              <a:rPr lang="en-IE" sz="1200" b="1" dirty="0">
                <a:solidFill>
                  <a:prstClr val="black"/>
                </a:solidFill>
              </a:rPr>
              <a:t>: </a:t>
            </a:r>
            <a:r>
              <a:rPr lang="en-IE" sz="1200" dirty="0">
                <a:solidFill>
                  <a:prstClr val="black"/>
                </a:solidFill>
              </a:rPr>
              <a:t>rs1801252, rs1801253,…</a:t>
            </a:r>
            <a:endParaRPr lang="en-IE" sz="1200" dirty="0">
              <a:solidFill>
                <a:prstClr val="black"/>
              </a:solidFill>
              <a:latin typeface="Calibri"/>
            </a:endParaRPr>
          </a:p>
          <a:p>
            <a:pPr defTabSz="685800"/>
            <a:r>
              <a:rPr lang="en-IE" sz="1200" b="1" dirty="0">
                <a:solidFill>
                  <a:prstClr val="black"/>
                </a:solidFill>
                <a:latin typeface="Calibri"/>
              </a:rPr>
              <a:t>Associations: </a:t>
            </a:r>
            <a:r>
              <a:rPr lang="en-GB" sz="1200" dirty="0" err="1"/>
              <a:t>Peyronie’s</a:t>
            </a:r>
            <a:r>
              <a:rPr lang="en-GB" sz="1200" dirty="0"/>
              <a:t> disease, …</a:t>
            </a:r>
            <a:endParaRPr lang="en-IE" sz="1200" dirty="0">
              <a:solidFill>
                <a:prstClr val="black"/>
              </a:solidFill>
              <a:latin typeface="Calibri"/>
            </a:endParaRPr>
          </a:p>
          <a:p>
            <a:pPr defTabSz="685800"/>
            <a:r>
              <a:rPr lang="en-IE" sz="1200" b="1" dirty="0">
                <a:solidFill>
                  <a:prstClr val="black"/>
                </a:solidFill>
                <a:latin typeface="Calibri"/>
              </a:rPr>
              <a:t>Trade names</a:t>
            </a:r>
            <a:r>
              <a:rPr lang="en-IE" sz="1200" b="1" dirty="0">
                <a:solidFill>
                  <a:prstClr val="black"/>
                </a:solidFill>
              </a:rPr>
              <a:t>: </a:t>
            </a:r>
            <a:r>
              <a:rPr lang="en-IE" sz="1200" dirty="0">
                <a:solidFill>
                  <a:prstClr val="black"/>
                </a:solidFill>
              </a:rPr>
              <a:t>Lopressor</a:t>
            </a:r>
            <a:r>
              <a:rPr lang="en-IE" sz="1200" b="1" dirty="0">
                <a:solidFill>
                  <a:prstClr val="black"/>
                </a:solidFill>
              </a:rPr>
              <a:t>, … </a:t>
            </a:r>
            <a:endParaRPr lang="en-IE" sz="1200" b="1" dirty="0">
              <a:solidFill>
                <a:prstClr val="black"/>
              </a:solidFill>
              <a:latin typeface="Calibri"/>
            </a:endParaRPr>
          </a:p>
          <a:p>
            <a:pPr defTabSz="685800"/>
            <a:r>
              <a:rPr lang="en-IE" sz="1200" dirty="0">
                <a:solidFill>
                  <a:prstClr val="black"/>
                </a:solidFill>
                <a:latin typeface="Calibri"/>
                <a:hlinkClick r:id="rId3"/>
              </a:rPr>
              <a:t>UBERON_0000948</a:t>
            </a:r>
            <a:r>
              <a:rPr lang="en-IE" sz="1200" dirty="0">
                <a:solidFill>
                  <a:prstClr val="black"/>
                </a:solidFill>
                <a:latin typeface="Calibri"/>
              </a:rPr>
              <a:t> - Heart + </a:t>
            </a:r>
            <a:r>
              <a:rPr lang="en-IE" sz="1200" dirty="0">
                <a:solidFill>
                  <a:prstClr val="black"/>
                </a:solidFill>
                <a:latin typeface="Calibri"/>
                <a:hlinkClick r:id="rId4"/>
              </a:rPr>
              <a:t>DOID_4</a:t>
            </a:r>
            <a:r>
              <a:rPr lang="en-IE" sz="1200" dirty="0">
                <a:solidFill>
                  <a:prstClr val="black"/>
                </a:solidFill>
                <a:latin typeface="Calibri"/>
              </a:rPr>
              <a:t> - disease</a:t>
            </a:r>
          </a:p>
          <a:p>
            <a:pPr defTabSz="685800"/>
            <a:r>
              <a:rPr lang="en-IE" sz="1200" b="1" dirty="0">
                <a:solidFill>
                  <a:prstClr val="black"/>
                </a:solidFill>
                <a:latin typeface="Calibri"/>
              </a:rPr>
              <a:t>Granularity of the query: </a:t>
            </a:r>
            <a:r>
              <a:rPr lang="en-IE" sz="1200" dirty="0">
                <a:solidFill>
                  <a:prstClr val="black"/>
                </a:solidFill>
                <a:latin typeface="Calibri"/>
              </a:rPr>
              <a:t>34%</a:t>
            </a:r>
          </a:p>
          <a:p>
            <a:pPr defTabSz="685800"/>
            <a:r>
              <a:rPr lang="en-IE" sz="1200" b="1" dirty="0">
                <a:solidFill>
                  <a:prstClr val="black"/>
                </a:solidFill>
              </a:rPr>
              <a:t>Drug-Drug interactions: paroxetine, …</a:t>
            </a:r>
            <a:endParaRPr lang="en-IE" sz="1200" b="1" dirty="0">
              <a:solidFill>
                <a:prstClr val="black"/>
              </a:solidFill>
              <a:latin typeface="Calibri"/>
            </a:endParaRPr>
          </a:p>
          <a:p>
            <a:pPr defTabSz="685800"/>
            <a:r>
              <a:rPr lang="en-IE" sz="1200" b="1" dirty="0">
                <a:solidFill>
                  <a:prstClr val="black"/>
                </a:solidFill>
                <a:latin typeface="Calibri"/>
              </a:rPr>
              <a:t>Prescriptions: </a:t>
            </a:r>
            <a:r>
              <a:rPr lang="en-IE" sz="1200" dirty="0">
                <a:solidFill>
                  <a:prstClr val="black"/>
                </a:solidFill>
                <a:latin typeface="Calibri"/>
              </a:rPr>
              <a:t>Ischemic heart disease, Cerebrovascular disease, Hypertensive heart disease,  Inflammatory heart disease,  Rheumatic heart disease</a:t>
            </a:r>
            <a:endParaRPr lang="en-IE" sz="1200" b="1" dirty="0">
              <a:solidFill>
                <a:prstClr val="black"/>
              </a:solidFill>
              <a:latin typeface="Calibri"/>
            </a:endParaRPr>
          </a:p>
          <a:p>
            <a:pPr defTabSz="685800"/>
            <a:r>
              <a:rPr lang="en-IE" sz="1200" b="1" dirty="0">
                <a:solidFill>
                  <a:prstClr val="black"/>
                </a:solidFill>
                <a:latin typeface="Calibri"/>
              </a:rPr>
              <a:t>…</a:t>
            </a:r>
          </a:p>
          <a:p>
            <a:pPr defTabSz="685800"/>
            <a:endParaRPr lang="en-IE" sz="12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CE26F7-21D5-4B74-8D99-7B2A148FCC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3767" y="2138317"/>
            <a:ext cx="1842293" cy="262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068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55C47-43E4-43DF-815E-62943096C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1922" y="177228"/>
            <a:ext cx="4060621" cy="597095"/>
          </a:xfrm>
        </p:spPr>
        <p:txBody>
          <a:bodyPr>
            <a:noAutofit/>
          </a:bodyPr>
          <a:lstStyle/>
          <a:p>
            <a:r>
              <a:rPr lang="en-IE" sz="2400" b="1" dirty="0">
                <a:solidFill>
                  <a:srgbClr val="0070C0"/>
                </a:solidFill>
                <a:latin typeface="Ubuntu Light" panose="020B0304030602030204"/>
              </a:rPr>
              <a:t>The Challenge – Data Variety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1A85B11-F0B3-4BA7-B74B-BE4A089CCA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538" y="912169"/>
            <a:ext cx="5768603" cy="5768603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80CCB5-991A-4FCA-BDE7-80986AD2BE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58A0A5-9A35-4820-ADD8-88F1A9B458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3969C9-CF88-41F4-96E0-90B89BD4659B}" type="slidenum">
              <a:rPr lang="en-GB" altLang="en-US" smtClean="0"/>
              <a:pPr/>
              <a:t>5</a:t>
            </a:fld>
            <a:endParaRPr lang="en-GB" alt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1D7B204-E6D1-4557-B43B-947D472ACD8C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0B93AE-2D35-42E2-86B3-44AC55FE8572}"/>
              </a:ext>
            </a:extLst>
          </p:cNvPr>
          <p:cNvSpPr txBox="1"/>
          <p:nvPr/>
        </p:nvSpPr>
        <p:spPr>
          <a:xfrm>
            <a:off x="2605353" y="6168796"/>
            <a:ext cx="4226965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 Light" panose="020B0304030602030204" pitchFamily="34" charset="0"/>
              </a:rPr>
              <a:t>Chart Image source (</a:t>
            </a:r>
            <a:r>
              <a:rPr lang="en-IE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Ubuntu Light" panose="020B0304030602030204" pitchFamily="34" charset="0"/>
              </a:rPr>
              <a:t>NewVantage</a:t>
            </a:r>
            <a:r>
              <a:rPr lang="en-I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 Light" panose="020B0304030602030204" pitchFamily="34" charset="0"/>
              </a:rPr>
              <a:t>, 2016 ): </a:t>
            </a:r>
          </a:p>
          <a:p>
            <a:r>
              <a:rPr lang="en-IE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 Light" panose="020B0304030602030204" pitchFamily="34" charset="0"/>
                <a:hlinkClick r:id="rId4"/>
              </a:rPr>
              <a:t>https://sloanreview.mit.edu/article/variety-not-volume-is-driving-big-data-initiatives/</a:t>
            </a:r>
            <a:r>
              <a:rPr lang="en-IE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 Light" panose="020B0304030602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86618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096A8-FF03-427D-BFF1-FCF7E1E69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0359" y="267414"/>
            <a:ext cx="6538694" cy="639762"/>
          </a:xfrm>
        </p:spPr>
        <p:txBody>
          <a:bodyPr>
            <a:noAutofit/>
          </a:bodyPr>
          <a:lstStyle/>
          <a:p>
            <a:r>
              <a:rPr lang="en-IE" sz="2400" b="1" dirty="0">
                <a:solidFill>
                  <a:srgbClr val="0070C0"/>
                </a:solidFill>
                <a:latin typeface="Ubuntu Light" panose="020B0304030602030204"/>
              </a:rPr>
              <a:t>Data Variety - Multiple &amp; Federated Data Sources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A6ABA2-51DD-4458-9AD3-04BB3FF88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410BFA-8962-40C4-8A52-CD7EA3B13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C8133-AF5C-49AA-B844-F6668C19F3DF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7" name="Picture 4" descr="Image result for rdf data">
            <a:extLst>
              <a:ext uri="{FF2B5EF4-FFF2-40B4-BE49-F238E27FC236}">
                <a16:creationId xmlns:a16="http://schemas.microsoft.com/office/drawing/2014/main" id="{F09E63CE-1EE6-4F1B-B763-490AA9647D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043" y="5499984"/>
            <a:ext cx="478488" cy="47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Image result for csv data icon">
            <a:extLst>
              <a:ext uri="{FF2B5EF4-FFF2-40B4-BE49-F238E27FC236}">
                <a16:creationId xmlns:a16="http://schemas.microsoft.com/office/drawing/2014/main" id="{2AA22C90-1B52-4AE7-BFAB-089206D54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0" y="3052970"/>
            <a:ext cx="523330" cy="480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DD0D840-7839-48A4-BDDD-5B2CCBCA52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776" y="2543100"/>
            <a:ext cx="914599" cy="52888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62898B7-2DC6-4C2B-9007-4EAAB3277E8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47" y="2398270"/>
            <a:ext cx="988431" cy="20098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431FF33-B0AE-4C07-A3D1-AFAAD66DDFA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20" y="1124381"/>
            <a:ext cx="1246439" cy="90905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7D9B8E1-AF06-433F-A8E0-0A2461A1D66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248" y="4913625"/>
            <a:ext cx="1082999" cy="288032"/>
          </a:xfrm>
          <a:prstGeom prst="rect">
            <a:avLst/>
          </a:prstGeom>
        </p:spPr>
      </p:pic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D9C96C58-1B77-45CD-AD91-8F58E9ADA7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68" y="4434537"/>
            <a:ext cx="936284" cy="526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lated image">
            <a:extLst>
              <a:ext uri="{FF2B5EF4-FFF2-40B4-BE49-F238E27FC236}">
                <a16:creationId xmlns:a16="http://schemas.microsoft.com/office/drawing/2014/main" id="{2349710C-1BA6-48A1-9C96-8649F7B96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47" y="5313124"/>
            <a:ext cx="1253411" cy="63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lated image">
            <a:extLst>
              <a:ext uri="{FF2B5EF4-FFF2-40B4-BE49-F238E27FC236}">
                <a16:creationId xmlns:a16="http://schemas.microsoft.com/office/drawing/2014/main" id="{BB83BC1B-87C6-4A48-B64B-BAC9239FA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494" y="3532689"/>
            <a:ext cx="134642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lated image">
            <a:extLst>
              <a:ext uri="{FF2B5EF4-FFF2-40B4-BE49-F238E27FC236}">
                <a16:creationId xmlns:a16="http://schemas.microsoft.com/office/drawing/2014/main" id="{F428778C-1D05-42EE-8FCA-7E5D67E34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746" y="3991474"/>
            <a:ext cx="720080" cy="629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Related image">
            <a:extLst>
              <a:ext uri="{FF2B5EF4-FFF2-40B4-BE49-F238E27FC236}">
                <a16:creationId xmlns:a16="http://schemas.microsoft.com/office/drawing/2014/main" id="{B5FDDAB2-E090-4CF3-96D3-8F5F1CAEE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366" y="1403525"/>
            <a:ext cx="956021" cy="526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Related image">
            <a:extLst>
              <a:ext uri="{FF2B5EF4-FFF2-40B4-BE49-F238E27FC236}">
                <a16:creationId xmlns:a16="http://schemas.microsoft.com/office/drawing/2014/main" id="{30253449-E897-4863-86BC-3FBFC5035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879" y="2128572"/>
            <a:ext cx="849496" cy="28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mage result for exist db logo">
            <a:extLst>
              <a:ext uri="{FF2B5EF4-FFF2-40B4-BE49-F238E27FC236}">
                <a16:creationId xmlns:a16="http://schemas.microsoft.com/office/drawing/2014/main" id="{C598CB24-B0C2-40B4-AE3C-13D5A1193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47" y="2898926"/>
            <a:ext cx="1004094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Related image">
            <a:extLst>
              <a:ext uri="{FF2B5EF4-FFF2-40B4-BE49-F238E27FC236}">
                <a16:creationId xmlns:a16="http://schemas.microsoft.com/office/drawing/2014/main" id="{7CCB1420-87E3-4967-BDE8-79157DF98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82" y="3599380"/>
            <a:ext cx="478488" cy="49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Arrow: Right 17">
            <a:extLst>
              <a:ext uri="{FF2B5EF4-FFF2-40B4-BE49-F238E27FC236}">
                <a16:creationId xmlns:a16="http://schemas.microsoft.com/office/drawing/2014/main" id="{07E24DE5-071C-4B8A-93CE-EEC62D71FA6D}"/>
              </a:ext>
            </a:extLst>
          </p:cNvPr>
          <p:cNvSpPr/>
          <p:nvPr/>
        </p:nvSpPr>
        <p:spPr>
          <a:xfrm>
            <a:off x="2795905" y="2911470"/>
            <a:ext cx="3797722" cy="786090"/>
          </a:xfrm>
          <a:prstGeom prst="rightArrow">
            <a:avLst/>
          </a:prstGeom>
          <a:solidFill>
            <a:schemeClr val="tx2">
              <a:alpha val="55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C42EACA-4D49-4C36-B019-D393F839C67B}"/>
              </a:ext>
            </a:extLst>
          </p:cNvPr>
          <p:cNvSpPr txBox="1"/>
          <p:nvPr/>
        </p:nvSpPr>
        <p:spPr>
          <a:xfrm>
            <a:off x="6675989" y="2571930"/>
            <a:ext cx="16962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Ubuntu Light" panose="020B0304030602030204" pitchFamily="34" charset="0"/>
              </a:rPr>
              <a:t>Data Warehouse</a:t>
            </a:r>
          </a:p>
        </p:txBody>
      </p:sp>
      <p:pic>
        <p:nvPicPr>
          <p:cNvPr id="1048" name="Picture 24" descr="Image result for database icon">
            <a:extLst>
              <a:ext uri="{FF2B5EF4-FFF2-40B4-BE49-F238E27FC236}">
                <a16:creationId xmlns:a16="http://schemas.microsoft.com/office/drawing/2014/main" id="{79B94B24-7A52-48AA-B85C-3F3FC169D9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584" y="1549091"/>
            <a:ext cx="1078768" cy="886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DBE31B33-802C-4033-8AC5-3CA1AA40F522}"/>
              </a:ext>
            </a:extLst>
          </p:cNvPr>
          <p:cNvGrpSpPr/>
          <p:nvPr/>
        </p:nvGrpSpPr>
        <p:grpSpPr>
          <a:xfrm>
            <a:off x="3538686" y="1578910"/>
            <a:ext cx="1592108" cy="4430589"/>
            <a:chOff x="3538631" y="1654331"/>
            <a:chExt cx="1592108" cy="4430589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14FC1EFF-F527-487B-86FE-E75894A6B20E}"/>
                </a:ext>
              </a:extLst>
            </p:cNvPr>
            <p:cNvSpPr/>
            <p:nvPr/>
          </p:nvSpPr>
          <p:spPr>
            <a:xfrm>
              <a:off x="3568139" y="5595787"/>
              <a:ext cx="1547847" cy="489133"/>
            </a:xfrm>
            <a:prstGeom prst="round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solidFill>
                    <a:schemeClr val="tx1"/>
                  </a:solidFill>
                </a:rPr>
                <a:t>Data Ingestion</a:t>
              </a:r>
            </a:p>
            <a:p>
              <a:pPr algn="ctr"/>
              <a:r>
                <a:rPr lang="en-GB" sz="1600" b="1" dirty="0">
                  <a:solidFill>
                    <a:schemeClr val="tx1"/>
                  </a:solidFill>
                </a:rPr>
                <a:t>(ETL, etc.) 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8707DBF4-0CEB-472B-BBCE-08A8FFE4FCB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7614" y="5169281"/>
              <a:ext cx="0" cy="34141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6D2D6DD4-984A-43CC-945C-4B4B8E9AD3BA}"/>
                </a:ext>
              </a:extLst>
            </p:cNvPr>
            <p:cNvSpPr/>
            <p:nvPr/>
          </p:nvSpPr>
          <p:spPr>
            <a:xfrm>
              <a:off x="3568139" y="4631972"/>
              <a:ext cx="1547848" cy="452221"/>
            </a:xfrm>
            <a:prstGeom prst="round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solidFill>
                    <a:schemeClr val="tx1"/>
                  </a:solidFill>
                </a:rPr>
                <a:t>Data Wrangling  </a:t>
              </a:r>
            </a:p>
          </p:txBody>
        </p: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2B3BE9DA-76C7-4ED7-BC09-ABB53BC91DA2}"/>
                </a:ext>
              </a:extLst>
            </p:cNvPr>
            <p:cNvSpPr/>
            <p:nvPr/>
          </p:nvSpPr>
          <p:spPr>
            <a:xfrm>
              <a:off x="3538631" y="3683000"/>
              <a:ext cx="1577355" cy="452221"/>
            </a:xfrm>
            <a:prstGeom prst="round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solidFill>
                    <a:schemeClr val="tx1"/>
                  </a:solidFill>
                </a:rPr>
                <a:t>Data Curation  </a:t>
              </a:r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8BDD36BA-67CB-4169-B196-A7BF2E702319}"/>
                </a:ext>
              </a:extLst>
            </p:cNvPr>
            <p:cNvSpPr/>
            <p:nvPr/>
          </p:nvSpPr>
          <p:spPr>
            <a:xfrm>
              <a:off x="3553385" y="1654331"/>
              <a:ext cx="1577354" cy="452221"/>
            </a:xfrm>
            <a:prstGeom prst="round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solidFill>
                    <a:schemeClr val="tx1"/>
                  </a:solidFill>
                </a:rPr>
                <a:t>Data Conform  </a:t>
              </a:r>
            </a:p>
          </p:txBody>
        </p: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75255CFC-706B-4D72-BAEE-E29D4223DE3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71828" y="4234327"/>
              <a:ext cx="0" cy="34141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F7319E0D-60C5-49DC-A855-E85A3C558F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51644" y="3217832"/>
              <a:ext cx="0" cy="34141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713AF279-1EDE-4704-A1E2-E19F5E46BBA7}"/>
                </a:ext>
              </a:extLst>
            </p:cNvPr>
            <p:cNvSpPr/>
            <p:nvPr/>
          </p:nvSpPr>
          <p:spPr>
            <a:xfrm>
              <a:off x="3553385" y="2602406"/>
              <a:ext cx="1577354" cy="452221"/>
            </a:xfrm>
            <a:prstGeom prst="round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solidFill>
                    <a:schemeClr val="tx1"/>
                  </a:solidFill>
                </a:rPr>
                <a:t>Data Context  </a:t>
              </a:r>
            </a:p>
          </p:txBody>
        </p: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928A3929-12B2-4BCA-B22C-88C4D663C0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27308" y="2208207"/>
              <a:ext cx="0" cy="34141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7C1C1EEE-40E2-43A0-83EE-DB76FACCF946}"/>
              </a:ext>
            </a:extLst>
          </p:cNvPr>
          <p:cNvSpPr txBox="1"/>
          <p:nvPr/>
        </p:nvSpPr>
        <p:spPr>
          <a:xfrm rot="18522268">
            <a:off x="2877084" y="3142787"/>
            <a:ext cx="368611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2400" b="1" dirty="0">
                <a:solidFill>
                  <a:srgbClr val="C00000"/>
                </a:solidFill>
                <a:latin typeface="Ubuntu Light" panose="020B0304030602030204" pitchFamily="34" charset="0"/>
              </a:rPr>
              <a:t>ONE SIZE DOES NOT FIT ALL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DB92757-96AC-4126-8EFA-624D7DA6C04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041901" y="3096165"/>
            <a:ext cx="1138467" cy="1135100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E8DCC9B3-BBA2-4D42-B49D-F8950144E65E}"/>
              </a:ext>
            </a:extLst>
          </p:cNvPr>
          <p:cNvSpPr txBox="1"/>
          <p:nvPr/>
        </p:nvSpPr>
        <p:spPr>
          <a:xfrm>
            <a:off x="6802057" y="4306183"/>
            <a:ext cx="15701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Ubuntu Light" panose="020B0304030602030204" pitchFamily="34" charset="0"/>
              </a:rPr>
              <a:t>Data Mart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10A2CCA5-36F1-4648-9576-7C0B9B83BEE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310606" y="4865373"/>
            <a:ext cx="769502" cy="770332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9EAE5121-FC2E-4FF4-AC67-44B2754E3B10}"/>
              </a:ext>
            </a:extLst>
          </p:cNvPr>
          <p:cNvSpPr txBox="1"/>
          <p:nvPr/>
        </p:nvSpPr>
        <p:spPr>
          <a:xfrm>
            <a:off x="6842277" y="5726110"/>
            <a:ext cx="15701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Ubuntu Light" panose="020B0304030602030204" pitchFamily="34" charset="0"/>
              </a:rPr>
              <a:t>Data Lake</a:t>
            </a:r>
          </a:p>
        </p:txBody>
      </p:sp>
    </p:spTree>
    <p:extLst>
      <p:ext uri="{BB962C8B-B14F-4D97-AF65-F5344CB8AC3E}">
        <p14:creationId xmlns:p14="http://schemas.microsoft.com/office/powerpoint/2010/main" val="3843996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75E98-637E-46B0-BFB5-FF144657A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5662" y="324488"/>
            <a:ext cx="6178787" cy="639762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IE" sz="2400" b="1" dirty="0">
                <a:solidFill>
                  <a:srgbClr val="0070C0"/>
                </a:solidFill>
                <a:latin typeface="Ubuntu Light"/>
              </a:rPr>
              <a:t>Lesson Learned – Data Warehousing Approach </a:t>
            </a:r>
          </a:p>
        </p:txBody>
      </p:sp>
      <p:sp>
        <p:nvSpPr>
          <p:cNvPr id="15363" name="Footer Placeholder 3">
            <a:extLst>
              <a:ext uri="{FF2B5EF4-FFF2-40B4-BE49-F238E27FC236}">
                <a16:creationId xmlns:a16="http://schemas.microsoft.com/office/drawing/2014/main" id="{040E5B5B-D99C-49AE-A52C-01CB92346A1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4BACC6"/>
                </a:solidFill>
                <a:latin typeface="Ubuntu"/>
                <a:ea typeface="Ubuntu"/>
                <a:cs typeface="Ubuntu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595959"/>
                </a:solidFill>
                <a:latin typeface="Ubuntu Light"/>
                <a:ea typeface="Ubuntu Light"/>
                <a:cs typeface="Ubuntu Light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Ubuntu Light"/>
                <a:ea typeface="Ubuntu Light"/>
                <a:cs typeface="Ubuntu Light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rgbClr val="595959"/>
                </a:solidFill>
                <a:latin typeface="Ubuntu Light"/>
                <a:ea typeface="Ubuntu Light"/>
                <a:cs typeface="Ubuntu Light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Ubuntu Light"/>
                <a:ea typeface="Ubuntu Light"/>
                <a:cs typeface="Ubuntu Ligh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Ubuntu Light"/>
                <a:ea typeface="Ubuntu Light"/>
                <a:cs typeface="Ubuntu Ligh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Ubuntu Light"/>
                <a:ea typeface="Ubuntu Light"/>
                <a:cs typeface="Ubuntu Ligh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Ubuntu Light"/>
                <a:ea typeface="Ubuntu Light"/>
                <a:cs typeface="Ubuntu Ligh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Ubuntu Light"/>
                <a:ea typeface="Ubuntu Light"/>
                <a:cs typeface="Ubuntu Light"/>
              </a:defRPr>
            </a:lvl9pPr>
          </a:lstStyle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IE" altLang="en-US" sz="1200" dirty="0">
                <a:solidFill>
                  <a:prstClr val="white"/>
                </a:solidFill>
                <a:latin typeface="Calibri" panose="020F0502020204030204" pitchFamily="34" charset="0"/>
              </a:rPr>
              <a:t>SPARQL Query Federation over Polystores</a:t>
            </a:r>
          </a:p>
        </p:txBody>
      </p:sp>
      <p:sp>
        <p:nvSpPr>
          <p:cNvPr id="15364" name="Slide Number Placeholder 4">
            <a:extLst>
              <a:ext uri="{FF2B5EF4-FFF2-40B4-BE49-F238E27FC236}">
                <a16:creationId xmlns:a16="http://schemas.microsoft.com/office/drawing/2014/main" id="{D48FCBAF-B2F8-4383-B113-764E861D599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4BACC6"/>
                </a:solidFill>
                <a:latin typeface="Ubuntu"/>
                <a:ea typeface="Ubuntu"/>
                <a:cs typeface="Ubuntu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595959"/>
                </a:solidFill>
                <a:latin typeface="Ubuntu Light"/>
                <a:ea typeface="Ubuntu Light"/>
                <a:cs typeface="Ubuntu Light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Ubuntu Light"/>
                <a:ea typeface="Ubuntu Light"/>
                <a:cs typeface="Ubuntu Light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rgbClr val="595959"/>
                </a:solidFill>
                <a:latin typeface="Ubuntu Light"/>
                <a:ea typeface="Ubuntu Light"/>
                <a:cs typeface="Ubuntu Light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Ubuntu Light"/>
                <a:ea typeface="Ubuntu Light"/>
                <a:cs typeface="Ubuntu Ligh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Ubuntu Light"/>
                <a:ea typeface="Ubuntu Light"/>
                <a:cs typeface="Ubuntu Ligh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Ubuntu Light"/>
                <a:ea typeface="Ubuntu Light"/>
                <a:cs typeface="Ubuntu Ligh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Ubuntu Light"/>
                <a:ea typeface="Ubuntu Light"/>
                <a:cs typeface="Ubuntu Ligh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Ubuntu Light"/>
                <a:ea typeface="Ubuntu Light"/>
                <a:cs typeface="Ubuntu Light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957CC28-EB58-42F2-A2F7-C5EA64C99BEE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pic>
        <p:nvPicPr>
          <p:cNvPr id="15365" name="Picture 2">
            <a:extLst>
              <a:ext uri="{FF2B5EF4-FFF2-40B4-BE49-F238E27FC236}">
                <a16:creationId xmlns:a16="http://schemas.microsoft.com/office/drawing/2014/main" id="{A2D55E37-0C3E-48F2-93B7-87CC69BB5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196975"/>
            <a:ext cx="8424863" cy="299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C7164C02-FA8D-49F3-941B-4CDDAB5704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4076700"/>
            <a:ext cx="6840537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n"/>
              <a:defRPr sz="2400">
                <a:solidFill>
                  <a:srgbClr val="008000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  <a:cs typeface="ＭＳ Ｐゴシック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  <a:cs typeface="ＭＳ Ｐゴシック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Futura Md BT"/>
              <a:buAutoNum type="arabicPeriod"/>
              <a:tabLst/>
              <a:defRPr/>
            </a:pPr>
            <a:r>
              <a:rPr kumimoji="0" lang="en-GB" sz="1600" b="0" i="1" u="none" strike="noStrike" kern="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Lucida Sans"/>
                <a:ea typeface="ＭＳ Ｐゴシック" pitchFamily="-65" charset="-128"/>
              </a:rPr>
              <a:t>Huge Data Conversion Cost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Futura Md BT"/>
              <a:buAutoNum type="arabicPeriod"/>
              <a:tabLst/>
              <a:defRPr/>
            </a:pPr>
            <a:r>
              <a:rPr kumimoji="0" lang="en-GB" sz="1600" b="0" i="1" u="none" strike="noStrike" kern="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Lucida Sans"/>
                <a:ea typeface="ＭＳ Ｐゴシック" pitchFamily="-65" charset="-128"/>
              </a:rPr>
              <a:t>Performance Overload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Futura Md BT"/>
              <a:buAutoNum type="arabicPeriod"/>
              <a:tabLst/>
              <a:defRPr/>
            </a:pPr>
            <a:r>
              <a:rPr kumimoji="0" lang="en-GB" sz="1600" b="0" i="1" u="none" strike="noStrike" kern="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Lucida Sans"/>
                <a:ea typeface="ＭＳ Ｐゴシック" pitchFamily="-65" charset="-128"/>
              </a:rPr>
              <a:t>If Data Conversion Involved</a:t>
            </a:r>
          </a:p>
          <a:p>
            <a:pPr marL="857250" marR="0" lvl="1" indent="-4572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itchFamily="2" charset="2"/>
              <a:buChar char="Ø"/>
              <a:tabLst/>
              <a:defRPr/>
            </a:pPr>
            <a:r>
              <a:rPr kumimoji="0" lang="en-GB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/>
                <a:ea typeface="ＭＳ Ｐゴシック" pitchFamily="-65" charset="-128"/>
              </a:rPr>
              <a:t>Querying Data Originally Meant for Different Data Model </a:t>
            </a:r>
          </a:p>
          <a:p>
            <a:pPr marL="857250" marR="0" lvl="1" indent="-4572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itchFamily="2" charset="2"/>
              <a:buChar char="Ø"/>
              <a:tabLst/>
              <a:defRPr/>
            </a:pPr>
            <a:r>
              <a:rPr kumimoji="0" lang="en-GB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/>
                <a:ea typeface="ＭＳ Ｐゴシック" pitchFamily="-65" charset="-128"/>
              </a:rPr>
              <a:t>Tracking Updates</a:t>
            </a:r>
          </a:p>
          <a:p>
            <a:pPr marL="857250" marR="0" lvl="1" indent="-4572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8000"/>
              </a:buClr>
              <a:buSzPct val="80000"/>
              <a:buFont typeface="Wingdings" pitchFamily="2" charset="2"/>
              <a:buChar char="Ø"/>
              <a:tabLst/>
              <a:defRPr/>
            </a:pPr>
            <a:r>
              <a:rPr kumimoji="0" lang="en-GB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/>
                <a:ea typeface="ＭＳ Ｐゴシック" pitchFamily="-65" charset="-128"/>
              </a:rPr>
              <a:t>Preserving Semantics</a:t>
            </a:r>
            <a:r>
              <a:rPr kumimoji="0" lang="en-GB" sz="1600" b="0" i="1" u="none" strike="noStrike" kern="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Lucida Sans"/>
                <a:ea typeface="ＭＳ Ｐゴシック" pitchFamily="-65" charset="-128"/>
              </a:rPr>
              <a:t>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Futura Md BT"/>
              <a:buAutoNum type="arabicPeriod"/>
              <a:tabLst/>
              <a:defRPr/>
            </a:pPr>
            <a:r>
              <a:rPr kumimoji="0" lang="en-GB" sz="1600" b="0" i="1" u="none" strike="noStrike" kern="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Lucida Sans"/>
                <a:ea typeface="ＭＳ Ｐゴシック" pitchFamily="-65" charset="-128"/>
              </a:rPr>
              <a:t>The larger debate - Consolidation Vs. Fragmentation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Pct val="80000"/>
              <a:buFont typeface="Wingdings" pitchFamily="2" charset="2"/>
              <a:buChar char="Ø"/>
              <a:tabLst/>
              <a:defRPr/>
            </a:pPr>
            <a:endParaRPr kumimoji="0" lang="en-GB" sz="1600" b="0" i="1" u="none" strike="noStrike" kern="0" cap="none" spc="0" normalizeH="0" baseline="0" noProof="0" dirty="0">
              <a:ln>
                <a:noFill/>
              </a:ln>
              <a:solidFill>
                <a:srgbClr val="9BBB59">
                  <a:lumMod val="50000"/>
                </a:srgbClr>
              </a:solidFill>
              <a:effectLst/>
              <a:uLnTx/>
              <a:uFillTx/>
              <a:latin typeface="Lucida Sans"/>
              <a:ea typeface="ＭＳ Ｐゴシック" pitchFamily="-65" charset="-128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B0E76EC2-C593-48C8-9E3E-1ECE974EE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100" y="1618456"/>
            <a:ext cx="6551613" cy="4916487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8" name="Date Placeholder 3">
            <a:extLst>
              <a:ext uri="{FF2B5EF4-FFF2-40B4-BE49-F238E27FC236}">
                <a16:creationId xmlns:a16="http://schemas.microsoft.com/office/drawing/2014/main" id="{E9E26A0D-9EE1-4AD4-B707-76B0E1C85D70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 bwMode="auto">
          <a:xfrm>
            <a:off x="350838" y="6356350"/>
            <a:ext cx="126841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4BACC6"/>
                </a:solidFill>
                <a:latin typeface="Ubuntu"/>
                <a:ea typeface="Ubuntu"/>
                <a:cs typeface="Ubuntu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595959"/>
                </a:solidFill>
                <a:latin typeface="Ubuntu Light"/>
                <a:ea typeface="Ubuntu Light"/>
                <a:cs typeface="Ubuntu Light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Ubuntu Light"/>
                <a:ea typeface="Ubuntu Light"/>
                <a:cs typeface="Ubuntu Light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rgbClr val="595959"/>
                </a:solidFill>
                <a:latin typeface="Ubuntu Light"/>
                <a:ea typeface="Ubuntu Light"/>
                <a:cs typeface="Ubuntu Light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Ubuntu Light"/>
                <a:ea typeface="Ubuntu Light"/>
                <a:cs typeface="Ubuntu Ligh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Ubuntu Light"/>
                <a:ea typeface="Ubuntu Light"/>
                <a:cs typeface="Ubuntu Ligh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Ubuntu Light"/>
                <a:ea typeface="Ubuntu Light"/>
                <a:cs typeface="Ubuntu Ligh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Ubuntu Light"/>
                <a:ea typeface="Ubuntu Light"/>
                <a:cs typeface="Ubuntu Ligh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Ubuntu Light"/>
                <a:ea typeface="Ubuntu Light"/>
                <a:cs typeface="Ubuntu Ligh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4495D5-2389-408B-A139-11D4FCA76C95}" type="datetime1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rPr>
              <a:t>26/04/2019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276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99DDF2AF-0718-4561-A6E3-D593520D8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974" y="1168263"/>
            <a:ext cx="4933950" cy="400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195BF8-2E2C-40F4-90E9-C697752DB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6842" y="335314"/>
            <a:ext cx="4528663" cy="646147"/>
          </a:xfrm>
        </p:spPr>
        <p:txBody>
          <a:bodyPr>
            <a:noAutofit/>
          </a:bodyPr>
          <a:lstStyle/>
          <a:p>
            <a:r>
              <a:rPr lang="en-IE" sz="2400" b="1" dirty="0">
                <a:solidFill>
                  <a:srgbClr val="0070C0"/>
                </a:solidFill>
                <a:latin typeface="Ubuntu Light" panose="020B0304030602030204"/>
              </a:rPr>
              <a:t>Data Federation – A Long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954D2B-DAB9-4CCC-B3B1-065E938BF4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452" y="1944884"/>
            <a:ext cx="3565078" cy="409416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200" dirty="0"/>
              <a:t>Data Federation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IE" dirty="0"/>
              <a:t>Single data model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IE" dirty="0"/>
              <a:t>RDB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IE" dirty="0"/>
              <a:t>SQL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E11AFE-BC75-4218-9B04-9044F8B59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C7C961-3DC4-4E22-A612-46478E50D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9876FE-0B3B-4D1C-A68E-92CC77410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C8133-AF5C-49AA-B844-F6668C19F3DF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8" name="Flowchart: Magnetic Disk 7">
            <a:extLst>
              <a:ext uri="{FF2B5EF4-FFF2-40B4-BE49-F238E27FC236}">
                <a16:creationId xmlns:a16="http://schemas.microsoft.com/office/drawing/2014/main" id="{A8F00582-D89F-428F-9264-E6CD3D578875}"/>
              </a:ext>
            </a:extLst>
          </p:cNvPr>
          <p:cNvSpPr/>
          <p:nvPr/>
        </p:nvSpPr>
        <p:spPr>
          <a:xfrm>
            <a:off x="4298255" y="5610225"/>
            <a:ext cx="844550" cy="639763"/>
          </a:xfrm>
          <a:prstGeom prst="flowChartMagneticDisk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E" b="1" dirty="0"/>
              <a:t>RDB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695294F-BFB8-4AE4-A189-4B3982663E1B}"/>
              </a:ext>
            </a:extLst>
          </p:cNvPr>
          <p:cNvCxnSpPr>
            <a:cxnSpLocks/>
            <a:stCxn id="8" idx="1"/>
          </p:cNvCxnSpPr>
          <p:nvPr/>
        </p:nvCxnSpPr>
        <p:spPr>
          <a:xfrm flipV="1">
            <a:off x="4720530" y="5168900"/>
            <a:ext cx="0" cy="441325"/>
          </a:xfrm>
          <a:prstGeom prst="straightConnector1">
            <a:avLst/>
          </a:prstGeom>
          <a:ln w="38100">
            <a:solidFill>
              <a:schemeClr val="accent2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Flowchart: Magnetic Disk 9">
            <a:extLst>
              <a:ext uri="{FF2B5EF4-FFF2-40B4-BE49-F238E27FC236}">
                <a16:creationId xmlns:a16="http://schemas.microsoft.com/office/drawing/2014/main" id="{60B80CC8-366C-4292-ADB2-A5F6E3BFD7F3}"/>
              </a:ext>
            </a:extLst>
          </p:cNvPr>
          <p:cNvSpPr/>
          <p:nvPr/>
        </p:nvSpPr>
        <p:spPr>
          <a:xfrm>
            <a:off x="5477767" y="5618163"/>
            <a:ext cx="844550" cy="639762"/>
          </a:xfrm>
          <a:prstGeom prst="flowChartMagneticDisk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E" b="1" dirty="0"/>
              <a:t>RDB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EC65B07-D178-452B-8824-1B06946FDD23}"/>
              </a:ext>
            </a:extLst>
          </p:cNvPr>
          <p:cNvCxnSpPr>
            <a:cxnSpLocks/>
            <a:stCxn id="10" idx="1"/>
          </p:cNvCxnSpPr>
          <p:nvPr/>
        </p:nvCxnSpPr>
        <p:spPr>
          <a:xfrm flipV="1">
            <a:off x="5900042" y="5178425"/>
            <a:ext cx="0" cy="439738"/>
          </a:xfrm>
          <a:prstGeom prst="straightConnector1">
            <a:avLst/>
          </a:prstGeom>
          <a:ln w="38100">
            <a:solidFill>
              <a:schemeClr val="accent2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Flowchart: Magnetic Disk 11">
            <a:extLst>
              <a:ext uri="{FF2B5EF4-FFF2-40B4-BE49-F238E27FC236}">
                <a16:creationId xmlns:a16="http://schemas.microsoft.com/office/drawing/2014/main" id="{5C970839-7B7B-4FFE-96FA-94EB37741F3A}"/>
              </a:ext>
            </a:extLst>
          </p:cNvPr>
          <p:cNvSpPr/>
          <p:nvPr/>
        </p:nvSpPr>
        <p:spPr>
          <a:xfrm>
            <a:off x="6692205" y="5618163"/>
            <a:ext cx="844550" cy="639762"/>
          </a:xfrm>
          <a:prstGeom prst="flowChartMagneticDisk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E" b="1" dirty="0"/>
              <a:t>RDB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E766402-94CE-4BDB-ADDF-3B27F345808D}"/>
              </a:ext>
            </a:extLst>
          </p:cNvPr>
          <p:cNvCxnSpPr>
            <a:cxnSpLocks/>
            <a:stCxn id="12" idx="1"/>
          </p:cNvCxnSpPr>
          <p:nvPr/>
        </p:nvCxnSpPr>
        <p:spPr>
          <a:xfrm flipV="1">
            <a:off x="7114480" y="5178425"/>
            <a:ext cx="0" cy="439738"/>
          </a:xfrm>
          <a:prstGeom prst="straightConnector1">
            <a:avLst/>
          </a:prstGeom>
          <a:ln w="38100">
            <a:solidFill>
              <a:schemeClr val="accent2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Flowchart: Magnetic Disk 13">
            <a:extLst>
              <a:ext uri="{FF2B5EF4-FFF2-40B4-BE49-F238E27FC236}">
                <a16:creationId xmlns:a16="http://schemas.microsoft.com/office/drawing/2014/main" id="{9137CDD1-0759-4DA1-B4B0-1BEBB7B0BAF2}"/>
              </a:ext>
            </a:extLst>
          </p:cNvPr>
          <p:cNvSpPr/>
          <p:nvPr/>
        </p:nvSpPr>
        <p:spPr>
          <a:xfrm>
            <a:off x="7927280" y="5599113"/>
            <a:ext cx="844550" cy="639762"/>
          </a:xfrm>
          <a:prstGeom prst="flowChartMagneticDisk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E" b="1" dirty="0"/>
              <a:t>RDB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FBA5F96-AFD0-4A37-9787-84C8DAC9FE1C}"/>
              </a:ext>
            </a:extLst>
          </p:cNvPr>
          <p:cNvCxnSpPr>
            <a:cxnSpLocks/>
            <a:stCxn id="14" idx="1"/>
          </p:cNvCxnSpPr>
          <p:nvPr/>
        </p:nvCxnSpPr>
        <p:spPr>
          <a:xfrm flipV="1">
            <a:off x="8349555" y="5159375"/>
            <a:ext cx="0" cy="439738"/>
          </a:xfrm>
          <a:prstGeom prst="straightConnector1">
            <a:avLst/>
          </a:prstGeom>
          <a:ln w="38100">
            <a:solidFill>
              <a:schemeClr val="accent2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8DA32825-9C56-4968-8010-C591AD60D5FF}"/>
              </a:ext>
            </a:extLst>
          </p:cNvPr>
          <p:cNvSpPr txBox="1"/>
          <p:nvPr/>
        </p:nvSpPr>
        <p:spPr>
          <a:xfrm>
            <a:off x="4003824" y="5048328"/>
            <a:ext cx="259228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 Light" panose="020B0304030602030204" pitchFamily="34" charset="0"/>
              </a:rPr>
              <a:t>Image Source: Accenture Applied Intelligence   </a:t>
            </a:r>
          </a:p>
          <a:p>
            <a:r>
              <a:rPr lang="en-IE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Ubuntu Light" panose="020B0304030602030204" pitchFamily="34" charset="0"/>
              </a:rPr>
              <a:t> 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F2588D8-E6A9-447C-A204-70419DFAC2EB}"/>
              </a:ext>
            </a:extLst>
          </p:cNvPr>
          <p:cNvSpPr/>
          <p:nvPr/>
        </p:nvSpPr>
        <p:spPr>
          <a:xfrm>
            <a:off x="3856306" y="5547129"/>
            <a:ext cx="5158897" cy="764219"/>
          </a:xfrm>
          <a:prstGeom prst="round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6917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9D03B220-46C2-4097-AD78-E96C26495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589" y="1247957"/>
            <a:ext cx="4933950" cy="400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39D807D-804E-476E-9311-861115DB68C2}"/>
              </a:ext>
            </a:extLst>
          </p:cNvPr>
          <p:cNvCxnSpPr>
            <a:cxnSpLocks/>
          </p:cNvCxnSpPr>
          <p:nvPr/>
        </p:nvCxnSpPr>
        <p:spPr>
          <a:xfrm flipV="1">
            <a:off x="4626508" y="5190598"/>
            <a:ext cx="0" cy="441325"/>
          </a:xfrm>
          <a:prstGeom prst="straightConnector1">
            <a:avLst/>
          </a:prstGeom>
          <a:ln w="38100">
            <a:solidFill>
              <a:schemeClr val="accent2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3C80CB5-818E-47DC-A737-2410E5BB1AAC}"/>
              </a:ext>
            </a:extLst>
          </p:cNvPr>
          <p:cNvCxnSpPr>
            <a:cxnSpLocks/>
          </p:cNvCxnSpPr>
          <p:nvPr/>
        </p:nvCxnSpPr>
        <p:spPr>
          <a:xfrm flipV="1">
            <a:off x="5806020" y="5200123"/>
            <a:ext cx="0" cy="439737"/>
          </a:xfrm>
          <a:prstGeom prst="straightConnector1">
            <a:avLst/>
          </a:prstGeom>
          <a:ln w="38100">
            <a:solidFill>
              <a:schemeClr val="accent2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DDDE57C-C68C-4F71-B53B-DAAA55265B96}"/>
              </a:ext>
            </a:extLst>
          </p:cNvPr>
          <p:cNvCxnSpPr>
            <a:cxnSpLocks/>
          </p:cNvCxnSpPr>
          <p:nvPr/>
        </p:nvCxnSpPr>
        <p:spPr>
          <a:xfrm flipV="1">
            <a:off x="7020458" y="5200123"/>
            <a:ext cx="0" cy="439737"/>
          </a:xfrm>
          <a:prstGeom prst="straightConnector1">
            <a:avLst/>
          </a:prstGeom>
          <a:ln w="38100">
            <a:solidFill>
              <a:schemeClr val="accent2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89D9D44-8F33-40CE-9DA0-868F2A3D757D}"/>
              </a:ext>
            </a:extLst>
          </p:cNvPr>
          <p:cNvCxnSpPr>
            <a:cxnSpLocks/>
          </p:cNvCxnSpPr>
          <p:nvPr/>
        </p:nvCxnSpPr>
        <p:spPr>
          <a:xfrm flipV="1">
            <a:off x="8255533" y="5181073"/>
            <a:ext cx="0" cy="439737"/>
          </a:xfrm>
          <a:prstGeom prst="straightConnector1">
            <a:avLst/>
          </a:prstGeom>
          <a:ln w="38100">
            <a:solidFill>
              <a:schemeClr val="accent2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4" descr="Image result for rdf data">
            <a:extLst>
              <a:ext uri="{FF2B5EF4-FFF2-40B4-BE49-F238E27FC236}">
                <a16:creationId xmlns:a16="http://schemas.microsoft.com/office/drawing/2014/main" id="{3F85B6D6-4E6B-4537-AEF5-F10FB3396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745" y="5619223"/>
            <a:ext cx="693738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Image result for rdf data">
            <a:extLst>
              <a:ext uri="{FF2B5EF4-FFF2-40B4-BE49-F238E27FC236}">
                <a16:creationId xmlns:a16="http://schemas.microsoft.com/office/drawing/2014/main" id="{66220964-CDEC-4A9A-B01C-7801433EC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820" y="5622398"/>
            <a:ext cx="693738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Image result for rdf data">
            <a:extLst>
              <a:ext uri="{FF2B5EF4-FFF2-40B4-BE49-F238E27FC236}">
                <a16:creationId xmlns:a16="http://schemas.microsoft.com/office/drawing/2014/main" id="{49E16D98-B04A-4B9C-9104-E61B6C690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308" y="5619223"/>
            <a:ext cx="693737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 descr="Image result for rdf data">
            <a:extLst>
              <a:ext uri="{FF2B5EF4-FFF2-40B4-BE49-F238E27FC236}">
                <a16:creationId xmlns:a16="http://schemas.microsoft.com/office/drawing/2014/main" id="{A91AD802-2480-47D3-A985-82E5F7C41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1208" y="5612873"/>
            <a:ext cx="693737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8CDF27-D771-4171-83E8-3F4C099DA8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733" y="1972365"/>
            <a:ext cx="8500533" cy="409416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200" dirty="0"/>
              <a:t>Data Federation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IE" dirty="0"/>
              <a:t>Single data model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IE" dirty="0"/>
              <a:t>RDF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IE" dirty="0"/>
              <a:t>SPARQL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9D340-6BB2-4634-9C33-B789D5239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D41F72-B05B-4FA3-BD76-6C1C0454B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0F48EF-9F77-4A3C-B32F-BE9B4E3C6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C8133-AF5C-49AA-B844-F6668C19F3DF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617C97BA-A421-459E-A5F6-C4923D48A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9543" y="454855"/>
            <a:ext cx="4548794" cy="646147"/>
          </a:xfrm>
        </p:spPr>
        <p:txBody>
          <a:bodyPr>
            <a:noAutofit/>
          </a:bodyPr>
          <a:lstStyle/>
          <a:p>
            <a:r>
              <a:rPr lang="en-IE" sz="2400" b="1" dirty="0">
                <a:solidFill>
                  <a:srgbClr val="0070C0"/>
                </a:solidFill>
                <a:latin typeface="Ubuntu Light" panose="020B0304030602030204"/>
              </a:rPr>
              <a:t>Data Federation – A Long History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15DB9A03-1FDB-49C5-837E-08AE03F46D43}"/>
              </a:ext>
            </a:extLst>
          </p:cNvPr>
          <p:cNvSpPr/>
          <p:nvPr/>
        </p:nvSpPr>
        <p:spPr>
          <a:xfrm>
            <a:off x="3856306" y="5547129"/>
            <a:ext cx="5158897" cy="764219"/>
          </a:xfrm>
          <a:prstGeom prst="round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45286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305</TotalTime>
  <Words>434</Words>
  <Application>Microsoft Office PowerPoint</Application>
  <PresentationFormat>On-screen Show (4:3)</PresentationFormat>
  <Paragraphs>122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ＭＳ Ｐゴシック</vt:lpstr>
      <vt:lpstr>Arial</vt:lpstr>
      <vt:lpstr>Calibri</vt:lpstr>
      <vt:lpstr>Calibri Light</vt:lpstr>
      <vt:lpstr>Futura Md BT</vt:lpstr>
      <vt:lpstr>Lucida Sans</vt:lpstr>
      <vt:lpstr>Tunga</vt:lpstr>
      <vt:lpstr>Ubuntu</vt:lpstr>
      <vt:lpstr>Ubuntu Light</vt:lpstr>
      <vt:lpstr>Wingdings</vt:lpstr>
      <vt:lpstr>Office Theme</vt:lpstr>
      <vt:lpstr>      The Knowledge Graph Challenge  - Variety of Data      </vt:lpstr>
      <vt:lpstr>#AboutMe</vt:lpstr>
      <vt:lpstr>Knowledge Graph (KG) – 2012 &amp; Now </vt:lpstr>
      <vt:lpstr> Knowledge Graph (KG) –  Pharma Industry </vt:lpstr>
      <vt:lpstr>The Challenge – Data Variety</vt:lpstr>
      <vt:lpstr>Data Variety - Multiple &amp; Federated Data Sources </vt:lpstr>
      <vt:lpstr>Lesson Learned – Data Warehousing Approach </vt:lpstr>
      <vt:lpstr>Data Federation – A Long History</vt:lpstr>
      <vt:lpstr>Data Federation – A Long History</vt:lpstr>
      <vt:lpstr>Data Federation – Next Generation         Exploiting Native Data Stores </vt:lpstr>
      <vt:lpstr>Example PolyStore – Multi-Data Model Querying </vt:lpstr>
      <vt:lpstr>Challenges Ahead….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Knowledge Graph Challenge        - Variety of Data</dc:title>
  <dc:creator>Sahay, Ratnesh</dc:creator>
  <cp:keywords>Ratnesh Sahay</cp:keywords>
  <cp:lastModifiedBy>Sahay, Ratnesh</cp:lastModifiedBy>
  <cp:revision>45</cp:revision>
  <dcterms:created xsi:type="dcterms:W3CDTF">2019-04-21T20:27:11Z</dcterms:created>
  <dcterms:modified xsi:type="dcterms:W3CDTF">2019-04-26T19:05:32Z</dcterms:modified>
</cp:coreProperties>
</file>