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57" r:id="rId2"/>
    <p:sldId id="753" r:id="rId3"/>
    <p:sldId id="342" r:id="rId4"/>
    <p:sldId id="344" r:id="rId5"/>
    <p:sldId id="347" r:id="rId6"/>
    <p:sldId id="348" r:id="rId7"/>
    <p:sldId id="754" r:id="rId8"/>
    <p:sldId id="349" r:id="rId9"/>
    <p:sldId id="351" r:id="rId10"/>
    <p:sldId id="352" r:id="rId11"/>
    <p:sldId id="353" r:id="rId12"/>
    <p:sldId id="755" r:id="rId13"/>
    <p:sldId id="756" r:id="rId14"/>
    <p:sldId id="760" r:id="rId15"/>
    <p:sldId id="358" r:id="rId16"/>
    <p:sldId id="364" r:id="rId17"/>
    <p:sldId id="757" r:id="rId18"/>
    <p:sldId id="758" r:id="rId19"/>
    <p:sldId id="761" r:id="rId20"/>
    <p:sldId id="362" r:id="rId21"/>
    <p:sldId id="346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E4268-974A-45D8-BA6C-929EE56A62F0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90B7-87AB-471E-8A2F-FAB83D8CF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9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35888-10B6-4B94-92E0-0ED70AD08322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80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0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6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7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7772400" cy="71437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200"/>
              </a:lnSpc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80800"/>
            <a:ext cx="7758138" cy="137689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72139"/>
            <a:ext cx="3857652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50"/>
              </a:lnSpc>
              <a:defRPr sz="1350" b="1">
                <a:solidFill>
                  <a:schemeClr val="accent1"/>
                </a:solidFill>
                <a:latin typeface="Ubuntu Light" pitchFamily="34" charset="0"/>
              </a:defRPr>
            </a:lvl1pPr>
          </a:lstStyle>
          <a:p>
            <a:r>
              <a:rPr lang="en-IE"/>
              <a:t>Date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4341602"/>
            <a:ext cx="7758138" cy="1000125"/>
          </a:xfrm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Ubuntu Light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46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2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2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2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1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0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2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1781-38C0-4471-82CB-0E5C6146A9C4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0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amacare-guide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tiff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4gh.org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allregion.com/id/2017/09/23/connecting-dots-connecting-plane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ratneshsahay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cer.gov/research/areas/treatment/pmi-oncology" TargetMode="External"/><Relationship Id="rId5" Type="http://schemas.openxmlformats.org/officeDocument/2006/relationships/hyperlink" Target="https://geneticliteracyproject.org/2015/02/03/that-precision-medicine-initiative-a-reality-check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7732" y="1743866"/>
            <a:ext cx="9143999" cy="1245402"/>
          </a:xfrm>
        </p:spPr>
        <p:txBody>
          <a:bodyPr>
            <a:noAutofit/>
          </a:bodyPr>
          <a:lstStyle/>
          <a:p>
            <a:pPr algn="ctr"/>
            <a:r>
              <a:rPr lang="en-IE" sz="2600" dirty="0">
                <a:latin typeface="Ubuntu Light"/>
              </a:rPr>
              <a:t> </a:t>
            </a:r>
            <a:r>
              <a:rPr lang="en-GB" sz="3600" dirty="0">
                <a:latin typeface="Ubuntu Light"/>
              </a:rPr>
              <a:t>Semantics in Healthcare and Life Science</a:t>
            </a:r>
            <a:r>
              <a:rPr lang="en-GB" sz="2600" dirty="0">
                <a:latin typeface="Ubuntu Light"/>
              </a:rPr>
              <a:t> </a:t>
            </a:r>
            <a:br>
              <a:rPr lang="en-GB" sz="2600" dirty="0">
                <a:latin typeface="Ubuntu Light"/>
              </a:rPr>
            </a:br>
            <a:r>
              <a:rPr lang="en-GB" sz="2600" dirty="0">
                <a:latin typeface="Ubuntu Light"/>
              </a:rPr>
              <a:t>A personal journey and lessons learned (2005 and continuing)</a:t>
            </a:r>
            <a:r>
              <a:rPr lang="en-IE" sz="2600" dirty="0">
                <a:latin typeface="Ubuntu Light"/>
              </a:rPr>
              <a:t> </a:t>
            </a:r>
            <a:br>
              <a:rPr lang="en-IE" sz="2600" dirty="0">
                <a:latin typeface="Ubuntu Light"/>
              </a:rPr>
            </a:br>
            <a:br>
              <a:rPr lang="en-IE" sz="2600" dirty="0">
                <a:latin typeface="Ubuntu Light"/>
              </a:rPr>
            </a:br>
            <a:r>
              <a:rPr lang="en-IE" sz="2600" dirty="0">
                <a:latin typeface="Ubuntu Light"/>
              </a:rPr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08540" y="3425663"/>
            <a:ext cx="5526624" cy="12454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IE" sz="2000" b="1" dirty="0" err="1"/>
              <a:t>Dr.</a:t>
            </a:r>
            <a:r>
              <a:rPr lang="en-IE" sz="2000" b="1" dirty="0"/>
              <a:t> Ratnesh Sahay</a:t>
            </a:r>
          </a:p>
          <a:p>
            <a:pPr algn="ctr">
              <a:lnSpc>
                <a:spcPct val="100000"/>
              </a:lnSpc>
            </a:pPr>
            <a:r>
              <a:rPr lang="en-IE" sz="2000" b="1" dirty="0"/>
              <a:t>Lead &amp; Associate Director – Clinical Data Science  </a:t>
            </a:r>
          </a:p>
          <a:p>
            <a:pPr algn="ctr">
              <a:lnSpc>
                <a:spcPct val="100000"/>
              </a:lnSpc>
            </a:pPr>
            <a:r>
              <a:rPr lang="en-IE" sz="2000" b="1" dirty="0"/>
              <a:t>AstraZeneca, Cambridge, United Kingdom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525FD-316F-4828-982B-450929475FFA}"/>
              </a:ext>
            </a:extLst>
          </p:cNvPr>
          <p:cNvSpPr/>
          <p:nvPr/>
        </p:nvSpPr>
        <p:spPr>
          <a:xfrm>
            <a:off x="3857269" y="6328181"/>
            <a:ext cx="24427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http://www.ratneshsahay.org/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381D5-62F1-439C-9E2C-7ACB73128B7F}"/>
              </a:ext>
            </a:extLst>
          </p:cNvPr>
          <p:cNvSpPr txBox="1"/>
          <p:nvPr/>
        </p:nvSpPr>
        <p:spPr>
          <a:xfrm>
            <a:off x="2283619" y="4823327"/>
            <a:ext cx="535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AI Innovation of Sweden – Invited Talk</a:t>
            </a:r>
          </a:p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Smart (AI) Healthcare &amp; Life Science</a:t>
            </a:r>
          </a:p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Gothenburg, Sweden</a:t>
            </a:r>
          </a:p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26 April 2019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267AD8-BB0F-4D2F-AE0D-A8CD50F4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20" y="350304"/>
            <a:ext cx="8398160" cy="576064"/>
          </a:xfrm>
        </p:spPr>
        <p:txBody>
          <a:bodyPr>
            <a:noAutofit/>
          </a:bodyPr>
          <a:lstStyle/>
          <a:p>
            <a:r>
              <a:rPr lang="en-IE" sz="3200" b="1" dirty="0">
                <a:solidFill>
                  <a:srgbClr val="0070C0"/>
                </a:solidFill>
                <a:latin typeface="Ubuntu Light"/>
              </a:rPr>
              <a:t>Lesson Learned: Semantics in Peer2Peer &amp; SOA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3E9D87-C695-4FB7-850D-727DED62FC31}"/>
              </a:ext>
            </a:extLst>
          </p:cNvPr>
          <p:cNvSpPr txBox="1">
            <a:spLocks/>
          </p:cNvSpPr>
          <p:nvPr/>
        </p:nvSpPr>
        <p:spPr>
          <a:xfrm>
            <a:off x="287524" y="995942"/>
            <a:ext cx="8568952" cy="5425345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2200" b="1" kern="1200">
                <a:solidFill>
                  <a:schemeClr val="bg2"/>
                </a:solidFill>
                <a:latin typeface="Ubuntu Light" pitchFamily="34" charset="0"/>
                <a:ea typeface="+mn-ea"/>
                <a:cs typeface="+mn-cs"/>
              </a:defRPr>
            </a:lvl1pPr>
            <a:lvl2pPr marL="723900" indent="-342900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66713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 lang="en-US" sz="1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1605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None/>
              <a:defRPr sz="2200" b="1" kern="1200">
                <a:solidFill>
                  <a:srgbClr val="0095BF"/>
                </a:solidFill>
                <a:latin typeface="Ubuntu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IE" sz="2900" dirty="0">
              <a:solidFill>
                <a:srgbClr val="006B94"/>
              </a:solidFill>
              <a:latin typeface="+mn-lt"/>
            </a:endParaRPr>
          </a:p>
          <a:p>
            <a:pPr marR="0" lvl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the interoperability problems (data, services, processes, peer) cannot be solved in one package</a:t>
            </a:r>
          </a:p>
          <a:p>
            <a:pPr marR="0" lvl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 the problems of data interoperability &amp; service/process/peer interoperability  </a:t>
            </a:r>
          </a:p>
          <a:p>
            <a:pPr marR="0" lvl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blockages: </a:t>
            </a:r>
          </a:p>
          <a:p>
            <a:pPr marR="0" lvl="1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ea typeface="+mn-ea"/>
                <a:cs typeface="+mn-cs"/>
              </a:rPr>
              <a:t>Search &amp; discovery of resourceful/potential Web services </a:t>
            </a:r>
          </a:p>
          <a:p>
            <a:pPr marR="0" lvl="1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ea typeface="+mn-ea"/>
                <a:cs typeface="+mn-cs"/>
              </a:rPr>
              <a:t>Search &amp; discovery of resourceful/potential peers </a:t>
            </a:r>
          </a:p>
          <a:p>
            <a:pPr marR="0" lvl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ontologies/RDF, like just using XML, does not reduce heterogeneity: it raises heterogeneity problems to a higher level (e.g., ontology matching, ontology alignment, ontology search, etc.)</a:t>
            </a:r>
          </a:p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2900" b="1" i="0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2008,  research community shifted/focused primarily to the “data issues”</a:t>
            </a:r>
          </a:p>
          <a:p>
            <a:pPr marR="0" lvl="1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ea typeface="+mn-ea"/>
                <a:cs typeface="+mn-cs"/>
              </a:rPr>
              <a:t>LD/LOD was emerging !!</a:t>
            </a:r>
          </a:p>
          <a:p>
            <a:pPr marR="0" lvl="1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ea typeface="+mn-ea"/>
                <a:cs typeface="+mn-cs"/>
              </a:rPr>
              <a:t>BigData</a:t>
            </a:r>
            <a:r>
              <a:rPr kumimoji="0" lang="en-IE" sz="2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ea typeface="+mn-ea"/>
                <a:cs typeface="+mn-cs"/>
              </a:rPr>
              <a:t> was emerging !!</a:t>
            </a:r>
          </a:p>
        </p:txBody>
      </p:sp>
    </p:spTree>
    <p:extLst>
      <p:ext uri="{BB962C8B-B14F-4D97-AF65-F5344CB8AC3E}">
        <p14:creationId xmlns:p14="http://schemas.microsoft.com/office/powerpoint/2010/main" val="79393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850" y="313138"/>
            <a:ext cx="5580315" cy="648072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  <a:latin typeface="Ubuntu Light" panose="020B0304030602030204"/>
              </a:rPr>
              <a:t>2008 – 2012: Worldwide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329698"/>
            <a:ext cx="4464496" cy="2088232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2008: W3C Semantic Web Health Care and Life Sciences Interest Group (HCLS IG)</a:t>
            </a:r>
          </a:p>
          <a:p>
            <a:pPr lvl="1"/>
            <a:r>
              <a:rPr lang="en-IE" dirty="0"/>
              <a:t>Bio2RDF</a:t>
            </a:r>
          </a:p>
          <a:p>
            <a:pPr lvl="1"/>
            <a:r>
              <a:rPr lang="en-IE" dirty="0"/>
              <a:t>Clinical Observation Interoperability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7" y="1132147"/>
            <a:ext cx="4084246" cy="29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88749"/>
            <a:ext cx="4203502" cy="215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13511" y="3930621"/>
            <a:ext cx="4464496" cy="2088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2200" b="1" kern="1200">
                <a:solidFill>
                  <a:schemeClr val="bg2"/>
                </a:solidFill>
                <a:latin typeface="Ubuntu Light" pitchFamily="34" charset="0"/>
                <a:ea typeface="+mn-ea"/>
                <a:cs typeface="+mn-cs"/>
              </a:defRPr>
            </a:lvl1pPr>
            <a:lvl2pPr marL="723900" indent="-342900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66713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 lang="en-US" sz="1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1605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None/>
              <a:defRPr sz="2200" b="1" kern="1200">
                <a:solidFill>
                  <a:srgbClr val="0095BF"/>
                </a:solidFill>
                <a:latin typeface="Ubuntu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2010: Obamacare</a:t>
            </a:r>
          </a:p>
          <a:p>
            <a:pPr lvl="1"/>
            <a:r>
              <a:rPr lang="en-IE" dirty="0"/>
              <a:t>Patient Protection and Affordable Care Act (PPACA)</a:t>
            </a:r>
          </a:p>
          <a:p>
            <a:pPr lvl="1"/>
            <a:r>
              <a:rPr lang="en-IE" dirty="0"/>
              <a:t>Expands and improves access to </a:t>
            </a:r>
            <a:r>
              <a:rPr lang="en-IE" dirty="0" err="1"/>
              <a:t>healtcare</a:t>
            </a:r>
            <a:r>
              <a:rPr lang="en-IE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C3B82A-12A3-4C17-9275-AF126067FE59}"/>
              </a:ext>
            </a:extLst>
          </p:cNvPr>
          <p:cNvSpPr/>
          <p:nvPr/>
        </p:nvSpPr>
        <p:spPr>
          <a:xfrm>
            <a:off x="6995721" y="3458817"/>
            <a:ext cx="18517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hlinkClick r:id="rId4"/>
              </a:rPr>
              <a:t>http://obamacare-guide.org/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6806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73DA8-BDD4-4239-9EBC-A43BD145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6" y="4133152"/>
            <a:ext cx="3150135" cy="2666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C7DED-7B68-439C-BB69-F69D1988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95" y="992801"/>
            <a:ext cx="3333750" cy="2657475"/>
          </a:xfrm>
          <a:prstGeom prst="rect">
            <a:avLst/>
          </a:prstGeom>
        </p:spPr>
      </p:pic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F81148AC-D6FE-4BDA-9BE9-E268BB42FD1F}"/>
              </a:ext>
            </a:extLst>
          </p:cNvPr>
          <p:cNvSpPr/>
          <p:nvPr/>
        </p:nvSpPr>
        <p:spPr>
          <a:xfrm>
            <a:off x="7719053" y="992801"/>
            <a:ext cx="792088" cy="432048"/>
          </a:xfrm>
          <a:prstGeom prst="wedgeRoundRectCallout">
            <a:avLst>
              <a:gd name="adj1" fmla="val -61238"/>
              <a:gd name="adj2" fmla="val 23699"/>
              <a:gd name="adj3" fmla="val 16667"/>
            </a:avLst>
          </a:prstGeom>
          <a:solidFill>
            <a:srgbClr val="006B94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28 Datasets</a:t>
            </a:r>
          </a:p>
        </p:txBody>
      </p:sp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B3335A1D-D5F6-49C2-B4E0-DC93FEDB6582}"/>
              </a:ext>
            </a:extLst>
          </p:cNvPr>
          <p:cNvSpPr/>
          <p:nvPr/>
        </p:nvSpPr>
        <p:spPr>
          <a:xfrm>
            <a:off x="3495991" y="5518608"/>
            <a:ext cx="928813" cy="431581"/>
          </a:xfrm>
          <a:prstGeom prst="wedgeRoundRectCallout">
            <a:avLst>
              <a:gd name="adj1" fmla="val -61238"/>
              <a:gd name="adj2" fmla="val 23699"/>
              <a:gd name="adj3" fmla="val 16667"/>
            </a:avLst>
          </a:prstGeom>
          <a:solidFill>
            <a:srgbClr val="006B94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46 Datasets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F3ABB2-D5F8-4A2C-91B7-01E9BC171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28" y="3723208"/>
            <a:ext cx="3759956" cy="2461185"/>
          </a:xfrm>
          <a:prstGeom prst="rect">
            <a:avLst/>
          </a:prstGeom>
        </p:spPr>
      </p:pic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9E1270F3-D61E-4B1E-85CB-9038635EE95B}"/>
              </a:ext>
            </a:extLst>
          </p:cNvPr>
          <p:cNvSpPr/>
          <p:nvPr/>
        </p:nvSpPr>
        <p:spPr>
          <a:xfrm>
            <a:off x="6377272" y="6321701"/>
            <a:ext cx="1430627" cy="363893"/>
          </a:xfrm>
          <a:prstGeom prst="wedgeRoundRectCallout">
            <a:avLst>
              <a:gd name="adj1" fmla="val 22457"/>
              <a:gd name="adj2" fmla="val -75068"/>
              <a:gd name="adj3" fmla="val 16667"/>
            </a:avLst>
          </a:prstGeom>
          <a:solidFill>
            <a:srgbClr val="006B94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2011 – 295 datasets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2C1D5A-C724-44CD-8E37-EA50C5EB6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739"/>
              </p:ext>
            </p:extLst>
          </p:nvPr>
        </p:nvGraphicFramePr>
        <p:xfrm>
          <a:off x="267016" y="847954"/>
          <a:ext cx="3634588" cy="3285198"/>
        </p:xfrm>
        <a:graphic>
          <a:graphicData uri="http://schemas.openxmlformats.org/drawingml/2006/table">
            <a:tbl>
              <a:tblPr firstRow="1" bandRow="1"/>
              <a:tblGrid>
                <a:gridCol w="235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Domain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Datasets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Media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22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Geographic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31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Government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183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Publications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96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Cross-domain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41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Life Sciences 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83 (2014)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Geographic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dirty="0"/>
                        <a:t>21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Social Web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Ubuntu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520</a:t>
                      </a:r>
                    </a:p>
                  </a:txBody>
                  <a:tcPr marL="90702" marR="90702" marT="45351" marB="453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6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2EC4617A-63B9-410E-BF41-80F8AD33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34" y="142910"/>
            <a:ext cx="7427196" cy="648072"/>
          </a:xfrm>
        </p:spPr>
        <p:txBody>
          <a:bodyPr>
            <a:normAutofit/>
          </a:bodyPr>
          <a:lstStyle/>
          <a:p>
            <a:r>
              <a:rPr lang="en-IE" sz="3200" b="1" dirty="0">
                <a:solidFill>
                  <a:srgbClr val="0070C0"/>
                </a:solidFill>
                <a:latin typeface="Ubuntu Light" panose="020B0304030602030204"/>
              </a:rPr>
              <a:t>2008 – 2012 (Me): Linked Open Data (LOD)</a:t>
            </a:r>
          </a:p>
        </p:txBody>
      </p:sp>
    </p:spTree>
    <p:extLst>
      <p:ext uri="{BB962C8B-B14F-4D97-AF65-F5344CB8AC3E}">
        <p14:creationId xmlns:p14="http://schemas.microsoft.com/office/powerpoint/2010/main" val="13985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35A35C-BE60-4DB5-9284-9118962B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60" y="289417"/>
            <a:ext cx="7928411" cy="648072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rgbClr val="0070C0"/>
                </a:solidFill>
                <a:latin typeface="Ubuntu Light" panose="020B0304030602030204"/>
              </a:rPr>
              <a:t>Lesson Learned: Linked Open Data (LOD)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1E629C-98E7-4D98-8727-F55F19CAAF3A}"/>
              </a:ext>
            </a:extLst>
          </p:cNvPr>
          <p:cNvSpPr txBox="1">
            <a:spLocks/>
          </p:cNvSpPr>
          <p:nvPr/>
        </p:nvSpPr>
        <p:spPr>
          <a:xfrm>
            <a:off x="238539" y="1242392"/>
            <a:ext cx="8666921" cy="52180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2200" b="1" kern="1200">
                <a:solidFill>
                  <a:schemeClr val="bg2"/>
                </a:solidFill>
                <a:latin typeface="Ubuntu Light" pitchFamily="34" charset="0"/>
                <a:ea typeface="+mn-ea"/>
                <a:cs typeface="+mn-cs"/>
              </a:defRPr>
            </a:lvl1pPr>
            <a:lvl2pPr marL="723900" indent="-342900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66713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 lang="en-US" sz="1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1605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None/>
              <a:defRPr sz="2200" b="1" kern="1200">
                <a:solidFill>
                  <a:srgbClr val="0095BF"/>
                </a:solidFill>
                <a:latin typeface="Ubuntu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Delineate/Separate the issues of schema/ontologies (OWL) and data (RDF)</a:t>
            </a: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Scalability, Reasoning, Query, Linking, Storage, etc.</a:t>
            </a:r>
            <a:r>
              <a:rPr kumimoji="0" lang="en-IE" sz="1900" b="0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</a:p>
          <a:p>
            <a:pPr marL="381000" marR="0" lvl="1" indent="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E" sz="2200" b="1" i="0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Ubuntu Light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 Delineate/Separate the scope of Data</a:t>
            </a: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Linked Data</a:t>
            </a: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Linked Open Data</a:t>
            </a: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Open Data</a:t>
            </a: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b="1" dirty="0">
                <a:solidFill>
                  <a:srgbClr val="7F8A9A"/>
                </a:solidFill>
                <a:latin typeface="Ubuntu"/>
              </a:rPr>
              <a:t>Private</a:t>
            </a:r>
            <a:r>
              <a:rPr kumimoji="0" lang="en-IE" sz="1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 Data</a:t>
            </a: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900" b="1" i="0" u="none" strike="noStrike" kern="1200" cap="none" spc="0" normalizeH="0" baseline="0" noProof="0" dirty="0">
                <a:ln>
                  <a:noFill/>
                </a:ln>
                <a:solidFill>
                  <a:srgbClr val="7F8A9A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Enterprise Data</a:t>
            </a:r>
          </a:p>
          <a:p>
            <a:pPr marL="381000" marR="0" lvl="1" indent="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1900" b="0" i="0" u="none" strike="noStrike" kern="1200" cap="none" spc="0" normalizeH="0" baseline="0" noProof="0" dirty="0">
              <a:ln>
                <a:noFill/>
              </a:ln>
              <a:solidFill>
                <a:srgbClr val="7F8A9A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  <a:p>
            <a:pPr marL="381000" marR="0" lvl="1" indent="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IE" dirty="0">
                <a:solidFill>
                  <a:srgbClr val="7F8A9A"/>
                </a:solidFill>
                <a:latin typeface="Ubuntu"/>
              </a:rPr>
              <a:t>		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Tension between Open Data </a:t>
            </a:r>
            <a:r>
              <a:rPr lang="en-IE" sz="2000" b="1" dirty="0">
                <a:solidFill>
                  <a:srgbClr val="C00000"/>
                </a:solidFill>
                <a:latin typeface="Ubuntu"/>
              </a:rPr>
              <a:t>&amp;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 Data Privacy !!!</a:t>
            </a:r>
            <a:r>
              <a:rPr kumimoji="0" lang="en-IE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 </a:t>
            </a:r>
          </a:p>
          <a:p>
            <a:pPr marL="381000" marR="0" lvl="1" indent="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1900" b="0" i="0" u="none" strike="noStrike" kern="1200" cap="none" spc="0" normalizeH="0" baseline="0" noProof="0" dirty="0">
              <a:ln>
                <a:noFill/>
              </a:ln>
              <a:solidFill>
                <a:srgbClr val="7F8A9A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6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8835-4BC9-47BF-B341-FED66AA3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64" y="209828"/>
            <a:ext cx="7123872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+mn-lt"/>
              </a:rPr>
              <a:t>2012 – 2018 : Worldwide  (Transitioning to GDPR)</a:t>
            </a:r>
          </a:p>
        </p:txBody>
      </p:sp>
      <p:pic>
        <p:nvPicPr>
          <p:cNvPr id="1026" name="Picture 2" descr="Image result for gdpr logo">
            <a:extLst>
              <a:ext uri="{FF2B5EF4-FFF2-40B4-BE49-F238E27FC236}">
                <a16:creationId xmlns:a16="http://schemas.microsoft.com/office/drawing/2014/main" id="{0F522BA7-843F-4BA4-AEE2-E15F0803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1" y="1382576"/>
            <a:ext cx="8421757" cy="47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15CCFC-2F34-4783-BBC0-FF3402395731}"/>
              </a:ext>
            </a:extLst>
          </p:cNvPr>
          <p:cNvSpPr/>
          <p:nvPr/>
        </p:nvSpPr>
        <p:spPr>
          <a:xfrm>
            <a:off x="2564295" y="6219206"/>
            <a:ext cx="4581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70C0"/>
                </a:solidFill>
              </a:rPr>
              <a:t>https://www.theparliamentmagazine.eu/articles/news/eu-gdpr-comes-force</a:t>
            </a:r>
          </a:p>
        </p:txBody>
      </p:sp>
    </p:spTree>
    <p:extLst>
      <p:ext uri="{BB962C8B-B14F-4D97-AF65-F5344CB8AC3E}">
        <p14:creationId xmlns:p14="http://schemas.microsoft.com/office/powerpoint/2010/main" val="81242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92" y="300763"/>
            <a:ext cx="8314016" cy="576064"/>
          </a:xfrm>
        </p:spPr>
        <p:txBody>
          <a:bodyPr>
            <a:noAutofit/>
          </a:bodyPr>
          <a:lstStyle/>
          <a:p>
            <a:r>
              <a:rPr lang="en-IE" sz="3200" b="1" dirty="0">
                <a:solidFill>
                  <a:srgbClr val="0070C0"/>
                </a:solidFill>
                <a:latin typeface="Ubuntu Light" panose="020B0304030602030204"/>
              </a:rPr>
              <a:t>2012-2015 (Me): Privacy &amp; AI Over Patient Data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1800" y="820713"/>
            <a:ext cx="3672408" cy="320030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95BF"/>
                </a:solidFill>
                <a:latin typeface="Helvetica Light"/>
                <a:ea typeface="+mj-ea"/>
                <a:cs typeface="Helvetica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E" sz="1600" b="1" dirty="0">
                <a:solidFill>
                  <a:schemeClr val="bg1"/>
                </a:solidFill>
              </a:rPr>
              <a:t>Linked2safety: Protecting Patient Privacy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4" y="1273789"/>
            <a:ext cx="7265085" cy="51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607" y="1568599"/>
            <a:ext cx="1367881" cy="7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721189" y="2342540"/>
            <a:ext cx="1175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Switzerland 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7989" y="3274965"/>
            <a:ext cx="1365029" cy="45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911993" y="3710675"/>
            <a:ext cx="731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Greece 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7310" y="4525610"/>
            <a:ext cx="1722966" cy="54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911993" y="5075604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Cyprus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657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7016" y="465205"/>
            <a:ext cx="8742338" cy="576064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Ubuntu Light"/>
              </a:rPr>
              <a:t>2012-2015 (Me): AI &amp; Bio-simulation for Combating Hearing Impairment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799" y="1329301"/>
            <a:ext cx="9071201" cy="4339450"/>
            <a:chOff x="346295" y="1177782"/>
            <a:chExt cx="9071201" cy="4339450"/>
          </a:xfrm>
        </p:grpSpPr>
        <p:grpSp>
          <p:nvGrpSpPr>
            <p:cNvPr id="6" name="Group 5"/>
            <p:cNvGrpSpPr/>
            <p:nvPr/>
          </p:nvGrpSpPr>
          <p:grpSpPr>
            <a:xfrm>
              <a:off x="346295" y="1177782"/>
              <a:ext cx="9071201" cy="4339450"/>
              <a:chOff x="346295" y="1177782"/>
              <a:chExt cx="9071201" cy="4339450"/>
            </a:xfrm>
          </p:grpSpPr>
          <p:sp>
            <p:nvSpPr>
              <p:cNvPr id="9" name="Line 20"/>
              <p:cNvSpPr>
                <a:spLocks noChangeShapeType="1"/>
              </p:cNvSpPr>
              <p:nvPr/>
            </p:nvSpPr>
            <p:spPr bwMode="auto">
              <a:xfrm flipH="1" flipV="1">
                <a:off x="3152800" y="2154287"/>
                <a:ext cx="3240361" cy="2211387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endParaRPr lang="en-IE" kern="0" dirty="0">
                  <a:solidFill>
                    <a:srgbClr val="FFFFFF"/>
                  </a:solidFill>
                  <a:latin typeface="Lucida Sans" pitchFamily="34" charset="0"/>
                  <a:ea typeface="ＭＳ Ｐゴシック"/>
                </a:endParaRPr>
              </a:p>
            </p:txBody>
          </p:sp>
          <p:sp>
            <p:nvSpPr>
              <p:cNvPr id="10" name="Line 2"/>
              <p:cNvSpPr>
                <a:spLocks noChangeShapeType="1"/>
              </p:cNvSpPr>
              <p:nvPr/>
            </p:nvSpPr>
            <p:spPr bwMode="auto">
              <a:xfrm flipV="1">
                <a:off x="3152800" y="2349450"/>
                <a:ext cx="3240361" cy="2122414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endParaRPr lang="en-IE" kern="0" dirty="0">
                  <a:solidFill>
                    <a:srgbClr val="FFFFFF"/>
                  </a:solidFill>
                  <a:latin typeface="Lucida Sans" pitchFamily="34" charset="0"/>
                  <a:ea typeface="ＭＳ Ｐゴシック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46295" y="3723577"/>
                <a:ext cx="2694969" cy="1793655"/>
                <a:chOff x="346295" y="3723577"/>
                <a:chExt cx="2694969" cy="1793655"/>
              </a:xfrm>
            </p:grpSpPr>
            <p:pic>
              <p:nvPicPr>
                <p:cNvPr id="20" name="Picture 1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65000" y="3723577"/>
                  <a:ext cx="1872208" cy="13616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46295" y="5178678"/>
                  <a:ext cx="2694969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charset="0"/>
                      <a:ea typeface="ＭＳ Ｐゴシック"/>
                    </a:rPr>
                    <a:t>Electrical Coupling Model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862662" y="1177782"/>
                <a:ext cx="2443298" cy="1963186"/>
                <a:chOff x="6862662" y="1177782"/>
                <a:chExt cx="2443298" cy="1963186"/>
              </a:xfrm>
            </p:grpSpPr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862662" y="2802414"/>
                  <a:ext cx="244329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charset="0"/>
                      <a:ea typeface="ＭＳ Ｐゴシック"/>
                    </a:rPr>
                    <a:t>Micromechanics Model</a:t>
                  </a:r>
                </a:p>
              </p:txBody>
            </p:sp>
            <p:pic>
              <p:nvPicPr>
                <p:cNvPr id="19" name="Picture 18" descr="C:\local\UK_work\Paper\MoH2014\Near-field Fluid Coupling in the Cochlea due to organ of Corti Deformation\ANSYS_model\Test1001.ti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09" t="4173" r="29375" b="4482"/>
                <a:stretch/>
              </p:blipFill>
              <p:spPr bwMode="auto">
                <a:xfrm>
                  <a:off x="7383759" y="1177782"/>
                  <a:ext cx="1385665" cy="1675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496" y="1412776"/>
                <a:ext cx="1553224" cy="15420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560512" y="2996952"/>
                <a:ext cx="22397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  <a:ea typeface="ＭＳ Ｐゴシック"/>
                  </a:rPr>
                  <a:t>Finite Element Model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7145720" y="5178678"/>
                <a:ext cx="22717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  <a:ea typeface="ＭＳ Ｐゴシック"/>
                  </a:rPr>
                  <a:t>Fluid Coupling Model</a:t>
                </a:r>
              </a:p>
            </p:txBody>
          </p:sp>
          <p:pic>
            <p:nvPicPr>
              <p:cNvPr id="16" name="Picture 14" descr="Description: ST_ANSYS_Mesh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341"/>
              <a:stretch>
                <a:fillRect/>
              </a:stretch>
            </p:blipFill>
            <p:spPr bwMode="auto">
              <a:xfrm>
                <a:off x="7111300" y="3429000"/>
                <a:ext cx="2306196" cy="1756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6896" y="2492896"/>
                <a:ext cx="1610961" cy="1789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615" y="4470832"/>
              <a:ext cx="1049337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387" y="5013176"/>
              <a:ext cx="3277813" cy="473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43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ED69FE-531D-4F45-8968-60BA9F6A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09" y="319192"/>
            <a:ext cx="8158780" cy="953017"/>
          </a:xfrm>
        </p:spPr>
        <p:txBody>
          <a:bodyPr>
            <a:noAutofit/>
          </a:bodyPr>
          <a:lstStyle/>
          <a:p>
            <a:r>
              <a:rPr lang="en-IE" sz="3200" b="1" dirty="0">
                <a:solidFill>
                  <a:srgbClr val="0070C0"/>
                </a:solidFill>
                <a:latin typeface="Ubuntu Light" panose="020B0304030602030204"/>
              </a:rPr>
              <a:t>Lesson Learned: Privacy &amp; AI Over Patient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5CB9CB-7FB6-42DE-917F-36E3469D86C0}"/>
              </a:ext>
            </a:extLst>
          </p:cNvPr>
          <p:cNvSpPr txBox="1">
            <a:spLocks/>
          </p:cNvSpPr>
          <p:nvPr/>
        </p:nvSpPr>
        <p:spPr>
          <a:xfrm>
            <a:off x="308733" y="1820080"/>
            <a:ext cx="8705433" cy="38849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2200" b="1" kern="1200">
                <a:solidFill>
                  <a:schemeClr val="bg2"/>
                </a:solidFill>
                <a:latin typeface="Ubuntu Light" pitchFamily="34" charset="0"/>
                <a:ea typeface="+mn-ea"/>
                <a:cs typeface="+mn-cs"/>
              </a:defRPr>
            </a:lvl1pPr>
            <a:lvl2pPr marL="723900" indent="-342900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66713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  <a:defRPr lang="en-US" sz="1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1605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/>
              <a:buChar char="•"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None/>
              <a:defRPr sz="2200" b="1" kern="1200">
                <a:solidFill>
                  <a:srgbClr val="0095BF"/>
                </a:solidFill>
                <a:latin typeface="Ubuntu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Ensuring 100</a:t>
            </a:r>
            <a:r>
              <a:rPr lang="en-IE" dirty="0">
                <a:solidFill>
                  <a:srgbClr val="006B94"/>
                </a:solidFill>
              </a:rPr>
              <a:t>% anonymised/de-identified clinical data (raw or statistical) is a difficult task, especially in rare diseases, thanks to GDPR for the improved clarity</a:t>
            </a:r>
          </a:p>
          <a:p>
            <a:pPr lvl="0"/>
            <a:endParaRPr lang="en-IE" dirty="0">
              <a:solidFill>
                <a:srgbClr val="006B94"/>
              </a:solidFill>
            </a:endParaRPr>
          </a:p>
          <a:p>
            <a:pPr lvl="0"/>
            <a:r>
              <a:rPr lang="en-IE" dirty="0">
                <a:solidFill>
                  <a:srgbClr val="006B94"/>
                </a:solidFill>
              </a:rPr>
              <a:t>Originally 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centralised AI algorithms can’t execute over </a:t>
            </a:r>
            <a:r>
              <a:rPr lang="en-IE" dirty="0">
                <a:solidFill>
                  <a:srgbClr val="006B94"/>
                </a:solidFill>
              </a:rPr>
              <a:t>d</a:t>
            </a:r>
            <a:r>
              <a:rPr kumimoji="0" lang="en-IE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istributed</a:t>
            </a:r>
            <a:r>
              <a:rPr lang="en-IE" dirty="0">
                <a:solidFill>
                  <a:srgbClr val="006B94"/>
                </a:solidFill>
              </a:rPr>
              <a:t> (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Web or </a:t>
            </a:r>
            <a:r>
              <a:rPr lang="en-IE" dirty="0">
                <a:solidFill>
                  <a:srgbClr val="006B94"/>
                </a:solidFill>
              </a:rPr>
              <a:t>O</a:t>
            </a:r>
            <a:r>
              <a:rPr kumimoji="0" lang="en-IE" sz="2200" b="1" i="0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pen) data </a:t>
            </a: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IE" sz="2200" b="1" i="0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Ubuntu Ligh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IE" sz="2000" b="1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AI algorithms &amp; models (Statistical</a:t>
            </a:r>
            <a:r>
              <a:rPr lang="en-IE" sz="2000" dirty="0">
                <a:solidFill>
                  <a:srgbClr val="006B94"/>
                </a:solidFill>
              </a:rPr>
              <a:t>, </a:t>
            </a:r>
            <a:r>
              <a:rPr kumimoji="0" lang="en-IE" sz="2000" b="1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Machine Learning, NLP, etc.) need to be adapted</a:t>
            </a:r>
            <a:r>
              <a:rPr lang="en-IE" sz="2000" dirty="0">
                <a:solidFill>
                  <a:srgbClr val="006B94"/>
                </a:solidFill>
              </a:rPr>
              <a:t>/</a:t>
            </a:r>
            <a:r>
              <a:rPr kumimoji="0" lang="en-IE" sz="2000" b="1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extended for federated + open data infrastructures </a:t>
            </a:r>
            <a:endParaRPr lang="en-IE" sz="2000" dirty="0">
              <a:solidFill>
                <a:srgbClr val="006B94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IE" sz="2000" b="1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Ubuntu Ligh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IE" sz="2000" b="1" u="none" strike="noStrike" kern="1200" cap="none" spc="0" normalizeH="0" baseline="0" noProof="0" dirty="0">
                <a:ln>
                  <a:noFill/>
                </a:ln>
                <a:solidFill>
                  <a:srgbClr val="006B94"/>
                </a:solidFill>
                <a:effectLst/>
                <a:uLnTx/>
                <a:uFillTx/>
                <a:latin typeface="Ubuntu Light" pitchFamily="34" charset="0"/>
                <a:ea typeface="+mn-ea"/>
                <a:cs typeface="+mn-cs"/>
              </a:rPr>
              <a:t>Clear boundaries between data interoperability and data analytics     </a:t>
            </a:r>
            <a:endParaRPr kumimoji="0" lang="en-IE" sz="2200" b="1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Ubuntu Ligh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200" b="1" i="0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Ubuntu Ligh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200" b="1" i="0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Ubuntu Light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200" b="1" i="0" u="none" strike="noStrike" kern="1200" cap="none" spc="0" normalizeH="0" baseline="0" noProof="0" dirty="0">
              <a:ln>
                <a:noFill/>
              </a:ln>
              <a:solidFill>
                <a:srgbClr val="006B94"/>
              </a:solidFill>
              <a:effectLst/>
              <a:uLnTx/>
              <a:uFillTx/>
              <a:latin typeface="Ubuntu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02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607F-2A51-4A55-A1D7-3E89AC64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02" y="4412973"/>
            <a:ext cx="7886700" cy="1495633"/>
          </a:xfrm>
        </p:spPr>
        <p:txBody>
          <a:bodyPr/>
          <a:lstStyle/>
          <a:p>
            <a:r>
              <a:rPr lang="en-GB" dirty="0"/>
              <a:t>Internet of genomics</a:t>
            </a:r>
          </a:p>
          <a:p>
            <a:r>
              <a:rPr lang="en-GB" dirty="0"/>
              <a:t>Federated platform  (Genotype - Phenotype)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F277EB-A447-459D-AC13-1F378C6C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71" y="513926"/>
            <a:ext cx="8223431" cy="943949"/>
          </a:xfrm>
        </p:spPr>
        <p:txBody>
          <a:bodyPr>
            <a:noAutofit/>
          </a:bodyPr>
          <a:lstStyle/>
          <a:p>
            <a:pPr algn="ctr"/>
            <a:r>
              <a:rPr lang="en-IE" sz="3200" b="1" dirty="0">
                <a:solidFill>
                  <a:srgbClr val="0070C0"/>
                </a:solidFill>
                <a:latin typeface="Ubuntu Light"/>
              </a:rPr>
              <a:t>2016 onwards: Worldwide (Cancer Genomics)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BD22-C2ED-472B-BFB1-DA571C40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99" y="2278563"/>
            <a:ext cx="6277846" cy="12865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7B7F82-D3FF-4107-90A8-A85C2B52D2B8}"/>
              </a:ext>
            </a:extLst>
          </p:cNvPr>
          <p:cNvSpPr/>
          <p:nvPr/>
        </p:nvSpPr>
        <p:spPr>
          <a:xfrm>
            <a:off x="799139" y="6381732"/>
            <a:ext cx="170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https://www.ga4gh.org/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534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6789-8E42-4F33-939D-E3081D7A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90" y="379334"/>
            <a:ext cx="8517835" cy="755045"/>
          </a:xfrm>
        </p:spPr>
        <p:txBody>
          <a:bodyPr>
            <a:noAutofit/>
          </a:bodyPr>
          <a:lstStyle/>
          <a:p>
            <a:r>
              <a:rPr lang="en-IE" sz="2600" b="1" dirty="0">
                <a:solidFill>
                  <a:srgbClr val="0070C0"/>
                </a:solidFill>
                <a:latin typeface="Ubuntu Light"/>
              </a:rPr>
              <a:t>2016 onwards (Me): AI + Cancer Genomics Over Linked Data</a:t>
            </a:r>
            <a:endParaRPr lang="en-GB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01B0F6-6592-46C5-9796-3AE7A8605FE5}"/>
              </a:ext>
            </a:extLst>
          </p:cNvPr>
          <p:cNvGrpSpPr/>
          <p:nvPr/>
        </p:nvGrpSpPr>
        <p:grpSpPr>
          <a:xfrm>
            <a:off x="922985" y="2533612"/>
            <a:ext cx="7108643" cy="3640472"/>
            <a:chOff x="899592" y="2064589"/>
            <a:chExt cx="6837701" cy="266055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2BCA689-4423-40DB-A00D-8167306FC561}"/>
                </a:ext>
              </a:extLst>
            </p:cNvPr>
            <p:cNvCxnSpPr/>
            <p:nvPr/>
          </p:nvCxnSpPr>
          <p:spPr>
            <a:xfrm>
              <a:off x="1571877" y="2555774"/>
              <a:ext cx="0" cy="1381531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ysDash"/>
              <a:miter lim="800000"/>
              <a:tailEnd type="arrow"/>
            </a:ln>
            <a:effectLst/>
          </p:spPr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6C8123-82D4-411F-B409-0FAF7BB67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3668" y="2064589"/>
              <a:ext cx="2190399" cy="42819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1C15352-33DC-44A5-B272-3E6DEAE99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392" y="3831631"/>
              <a:ext cx="819808" cy="698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F3257F-FC5E-4FC4-90DA-422D0DF31EE2}"/>
                </a:ext>
              </a:extLst>
            </p:cNvPr>
            <p:cNvSpPr txBox="1"/>
            <p:nvPr/>
          </p:nvSpPr>
          <p:spPr>
            <a:xfrm rot="16200000">
              <a:off x="4383234" y="3042068"/>
              <a:ext cx="112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dirty="0">
                  <a:solidFill>
                    <a:prstClr val="black"/>
                  </a:solidFill>
                  <a:latin typeface="Calibri" panose="020F0502020204030204"/>
                </a:rPr>
                <a:t>Gene Symbol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6368C4A-8679-4C58-9658-B1E582FA5530}"/>
                </a:ext>
              </a:extLst>
            </p:cNvPr>
            <p:cNvCxnSpPr/>
            <p:nvPr/>
          </p:nvCxnSpPr>
          <p:spPr>
            <a:xfrm>
              <a:off x="2260618" y="2559724"/>
              <a:ext cx="540966" cy="444075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ysDash"/>
              <a:miter lim="800000"/>
              <a:tailEnd type="arrow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F0A283D-1BE0-45C1-A41C-EB3FCF6B7F10}"/>
                </a:ext>
              </a:extLst>
            </p:cNvPr>
            <p:cNvCxnSpPr/>
            <p:nvPr/>
          </p:nvCxnSpPr>
          <p:spPr>
            <a:xfrm flipV="1">
              <a:off x="3701916" y="2568919"/>
              <a:ext cx="1149188" cy="489461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ysDash"/>
              <a:miter lim="800000"/>
              <a:tailEnd type="arrow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29EF22-D388-4A98-B611-8017F05F5C5B}"/>
                </a:ext>
              </a:extLst>
            </p:cNvPr>
            <p:cNvCxnSpPr/>
            <p:nvPr/>
          </p:nvCxnSpPr>
          <p:spPr>
            <a:xfrm>
              <a:off x="2094208" y="4211749"/>
              <a:ext cx="2483291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ysDash"/>
              <a:miter lim="800000"/>
              <a:tailEnd type="arrow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72C920-BEA8-4713-B7F7-EAE078ED16CB}"/>
                </a:ext>
              </a:extLst>
            </p:cNvPr>
            <p:cNvCxnSpPr/>
            <p:nvPr/>
          </p:nvCxnSpPr>
          <p:spPr>
            <a:xfrm flipV="1">
              <a:off x="5104699" y="2600451"/>
              <a:ext cx="0" cy="1168117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ysDash"/>
              <a:miter lim="800000"/>
              <a:tailEnd type="arrow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B086FCA-4652-4846-BA66-4336ECB8A533}"/>
                </a:ext>
              </a:extLst>
            </p:cNvPr>
            <p:cNvCxnSpPr/>
            <p:nvPr/>
          </p:nvCxnSpPr>
          <p:spPr>
            <a:xfrm flipV="1">
              <a:off x="5450182" y="2916585"/>
              <a:ext cx="914400" cy="91504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ysDash"/>
              <a:miter lim="800000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CDA70C-CC42-40D8-B059-468CD289F6FA}"/>
                </a:ext>
              </a:extLst>
            </p:cNvPr>
            <p:cNvCxnSpPr/>
            <p:nvPr/>
          </p:nvCxnSpPr>
          <p:spPr>
            <a:xfrm flipV="1">
              <a:off x="6688991" y="2924013"/>
              <a:ext cx="0" cy="1222053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ysDash"/>
              <a:miter lim="800000"/>
              <a:tailEnd type="arrow"/>
            </a:ln>
            <a:effectLst/>
          </p:spPr>
        </p:cxnSp>
        <p:pic>
          <p:nvPicPr>
            <p:cNvPr id="15" name="Picture 2" descr="https://cdn.evbuc.com/images/3621635/40070539972/1/logo.png">
              <a:extLst>
                <a:ext uri="{FF2B5EF4-FFF2-40B4-BE49-F238E27FC236}">
                  <a16:creationId xmlns:a16="http://schemas.microsoft.com/office/drawing/2014/main" id="{82565415-AE35-4C41-898D-E0D0FB33C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550" y="2065414"/>
              <a:ext cx="1804278" cy="73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www.genome.jp/Fig/kegg_header3.gif">
              <a:extLst>
                <a:ext uri="{FF2B5EF4-FFF2-40B4-BE49-F238E27FC236}">
                  <a16:creationId xmlns:a16="http://schemas.microsoft.com/office/drawing/2014/main" id="{2F8728EE-040F-4DAD-A021-EF8D02A8F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624" y="4209130"/>
              <a:ext cx="2159669" cy="38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E75B1E-3C15-4290-B0C9-1D374C2F7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681" y="2066729"/>
              <a:ext cx="1850116" cy="477280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1E35EA2-4955-4348-B701-E12C6B519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793" y="3975333"/>
              <a:ext cx="819808" cy="557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B57DAA-3396-491C-9155-C22D58612C2D}"/>
                </a:ext>
              </a:extLst>
            </p:cNvPr>
            <p:cNvSpPr txBox="1"/>
            <p:nvPr/>
          </p:nvSpPr>
          <p:spPr>
            <a:xfrm>
              <a:off x="2672729" y="2776060"/>
              <a:ext cx="1019549" cy="60016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Gene Symbol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GO ID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ENSEMBL ID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4A35FD-71DB-4DBB-B571-00D32F4AB5CE}"/>
                </a:ext>
              </a:extLst>
            </p:cNvPr>
            <p:cNvSpPr txBox="1"/>
            <p:nvPr/>
          </p:nvSpPr>
          <p:spPr>
            <a:xfrm>
              <a:off x="2706988" y="3786425"/>
              <a:ext cx="1033759" cy="93871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Gene Symbol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TCGA_ID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ENSEMBL ID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Beta value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Methylation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A742F2-7F1B-470F-A6B2-17B9A20344F3}"/>
                </a:ext>
              </a:extLst>
            </p:cNvPr>
            <p:cNvSpPr txBox="1"/>
            <p:nvPr/>
          </p:nvSpPr>
          <p:spPr>
            <a:xfrm>
              <a:off x="899592" y="2789806"/>
              <a:ext cx="1570920" cy="93871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Gene Symbol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Composite element REF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TCGA_ID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Methylation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ENSEMBL 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590CBE-54C7-4245-A410-50EC5C44070D}"/>
                </a:ext>
              </a:extLst>
            </p:cNvPr>
            <p:cNvSpPr txBox="1"/>
            <p:nvPr/>
          </p:nvSpPr>
          <p:spPr>
            <a:xfrm rot="757978">
              <a:off x="5415037" y="3115730"/>
              <a:ext cx="984690" cy="60016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Reactome</a:t>
              </a: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GO 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Gene Symbol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704874-5D7B-461C-97F0-68B2EF202B9A}"/>
                </a:ext>
              </a:extLst>
            </p:cNvPr>
            <p:cNvSpPr/>
            <p:nvPr/>
          </p:nvSpPr>
          <p:spPr>
            <a:xfrm>
              <a:off x="6420439" y="3296105"/>
              <a:ext cx="987963" cy="6463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rPr>
                <a:t>Reactome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rPr>
                <a:t> 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rPr>
                <a:t>kEGG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rPr>
                <a:t> 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rPr>
                <a:t>GENE symbol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00A6967-5666-475B-8DCB-1C553B409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486" y="1551034"/>
            <a:ext cx="2739075" cy="7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FD1F-DEF5-4CEE-B49F-329CA9A4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927" y="949384"/>
            <a:ext cx="2017644" cy="550346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+mn-lt"/>
              </a:rPr>
              <a:t>#</a:t>
            </a:r>
            <a:r>
              <a:rPr lang="en-GB" sz="2400" b="1" dirty="0" err="1">
                <a:solidFill>
                  <a:srgbClr val="0070C0"/>
                </a:solidFill>
                <a:latin typeface="+mn-lt"/>
              </a:rPr>
              <a:t>AboutMe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DE4E-F693-49FC-99CE-E3E006C1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14" y="2123851"/>
            <a:ext cx="8838372" cy="4734149"/>
          </a:xfrm>
        </p:spPr>
        <p:txBody>
          <a:bodyPr>
            <a:normAutofit/>
          </a:bodyPr>
          <a:lstStyle/>
          <a:p>
            <a:pPr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Present (2018 - Now)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Lead &amp; Associate Director</a:t>
            </a:r>
            <a:r>
              <a:rPr lang="en-GB" dirty="0"/>
              <a:t>, Clinical Data Science, AstraZeneca, Cambridge, United Kingdom (UK)</a:t>
            </a:r>
          </a:p>
          <a:p>
            <a:pPr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Past (1997 - 2018)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Head of Research Unit</a:t>
            </a:r>
            <a:r>
              <a:rPr lang="en-GB" dirty="0"/>
              <a:t> – eHealth and Life Sciences, Insight Centre for Analytics, NUI Galway Ireland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Post Doctoral Research Associate</a:t>
            </a:r>
            <a:r>
              <a:rPr lang="en-GB" dirty="0"/>
              <a:t>, Digital Enterprise Research Institute (DERI), Galway, Ireland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PhD &amp; RA</a:t>
            </a:r>
            <a:r>
              <a:rPr lang="en-GB" dirty="0"/>
              <a:t> at National University of Ireland, Galway, Ireland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Masters in Computer Science</a:t>
            </a:r>
            <a:r>
              <a:rPr lang="en-GB" dirty="0"/>
              <a:t>, KTH, Stockholm, Sweden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Bachelors in IT</a:t>
            </a:r>
            <a:r>
              <a:rPr lang="en-GB" dirty="0"/>
              <a:t>,  University of Southern Queensland, Australia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Analyst Programmer</a:t>
            </a:r>
            <a:r>
              <a:rPr lang="en-GB" dirty="0"/>
              <a:t>, Amorphous Health, Malaysia   </a:t>
            </a:r>
          </a:p>
          <a:p>
            <a:pPr marL="457200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6EE8A-A72C-4829-AA96-3433210F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40" y="136419"/>
            <a:ext cx="2896587" cy="19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15" y="49139"/>
            <a:ext cx="8699846" cy="636714"/>
          </a:xfrm>
        </p:spPr>
        <p:txBody>
          <a:bodyPr>
            <a:noAutofit/>
          </a:bodyPr>
          <a:lstStyle/>
          <a:p>
            <a:r>
              <a:rPr lang="en-IE" sz="2800" b="1" dirty="0">
                <a:solidFill>
                  <a:schemeClr val="accent1">
                    <a:lumMod val="75000"/>
                  </a:schemeClr>
                </a:solidFill>
                <a:latin typeface="Ubuntu Light"/>
              </a:rPr>
              <a:t>Moving Ahead: Semantics in Healthcare and Life Sciences</a:t>
            </a:r>
            <a:endParaRPr lang="en-IE" sz="1800" b="1" dirty="0">
              <a:solidFill>
                <a:schemeClr val="accent1">
                  <a:lumMod val="75000"/>
                </a:schemeClr>
              </a:solidFill>
              <a:latin typeface="Ubuntu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45" y="1082107"/>
            <a:ext cx="5181394" cy="5613673"/>
          </a:xfrm>
        </p:spPr>
        <p:txBody>
          <a:bodyPr>
            <a:normAutofit fontScale="40000" lnSpcReduction="20000"/>
          </a:bodyPr>
          <a:lstStyle/>
          <a:p>
            <a:endParaRPr lang="en-IE" dirty="0"/>
          </a:p>
          <a:p>
            <a:r>
              <a:rPr lang="en-IE" sz="4800" dirty="0"/>
              <a:t>Is the problem of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Search &amp; Discover</a:t>
            </a:r>
            <a:r>
              <a:rPr lang="en-IE" sz="4800" dirty="0"/>
              <a:t> of datasets/services solved ?</a:t>
            </a:r>
          </a:p>
          <a:p>
            <a:r>
              <a:rPr lang="en-IE" sz="4800" dirty="0"/>
              <a:t>Is the problem of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mapping/alignment/linkage</a:t>
            </a:r>
            <a:r>
              <a:rPr lang="en-IE" sz="4800" dirty="0"/>
              <a:t> of datasets &amp; metadata (schema) is solved ?</a:t>
            </a:r>
          </a:p>
          <a:p>
            <a:r>
              <a:rPr lang="en-IE" sz="4800" dirty="0"/>
              <a:t>How to build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usable/adaptable</a:t>
            </a:r>
            <a:r>
              <a:rPr lang="en-IE" sz="4800" dirty="0"/>
              <a:t> schema &amp; ontologies ?</a:t>
            </a:r>
          </a:p>
          <a:p>
            <a:r>
              <a:rPr lang="en-IE" sz="4800" dirty="0"/>
              <a:t>How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FAIR</a:t>
            </a:r>
            <a:r>
              <a:rPr lang="en-IE" sz="4800" dirty="0"/>
              <a:t> is our data (open or enterprise) ?</a:t>
            </a:r>
          </a:p>
          <a:p>
            <a:r>
              <a:rPr lang="en-IE" sz="4800" dirty="0"/>
              <a:t>Can we apply classical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AI algorithms &amp; models</a:t>
            </a:r>
            <a:r>
              <a:rPr lang="en-IE" sz="4800" dirty="0"/>
              <a:t> over open/distributed/web-based  datasets ?</a:t>
            </a:r>
          </a:p>
          <a:p>
            <a:r>
              <a:rPr lang="en-IE" sz="4800" dirty="0"/>
              <a:t>Do we understand the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privacy/legal/ethical consequences</a:t>
            </a:r>
            <a:r>
              <a:rPr lang="en-IE" sz="4800" dirty="0"/>
              <a:t> on HCLS datasets ?</a:t>
            </a:r>
          </a:p>
          <a:p>
            <a:r>
              <a:rPr lang="en-IE" sz="4800" dirty="0"/>
              <a:t>Is this the right time to completely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shift focus</a:t>
            </a:r>
            <a:r>
              <a:rPr lang="en-IE" sz="4800" dirty="0"/>
              <a:t> from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data interoperability</a:t>
            </a:r>
            <a:r>
              <a:rPr lang="en-IE" sz="4800" dirty="0"/>
              <a:t> issues to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analytics</a:t>
            </a:r>
            <a:r>
              <a:rPr lang="en-IE" sz="4800" b="1" dirty="0"/>
              <a:t> (AI)</a:t>
            </a:r>
            <a:r>
              <a:rPr lang="en-IE" sz="4800" dirty="0"/>
              <a:t> ?  </a:t>
            </a:r>
          </a:p>
          <a:p>
            <a:r>
              <a:rPr lang="en-IE" sz="4800" dirty="0"/>
              <a:t>What’s a melting point for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top-down </a:t>
            </a:r>
            <a:r>
              <a:rPr lang="en-IE" sz="4800" dirty="0"/>
              <a:t>(ontologies, linked data, etc.) and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bottom-up</a:t>
            </a:r>
            <a:r>
              <a:rPr lang="en-IE" sz="4800" dirty="0"/>
              <a:t> (machine learning) 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knowledge aggregation</a:t>
            </a:r>
            <a:r>
              <a:rPr lang="en-IE" sz="4800" dirty="0"/>
              <a:t> ?</a:t>
            </a:r>
          </a:p>
          <a:p>
            <a:r>
              <a:rPr lang="en-IE" sz="4800" dirty="0"/>
              <a:t>In the “</a:t>
            </a:r>
            <a:r>
              <a:rPr lang="en-IE" sz="4800" b="1" dirty="0">
                <a:solidFill>
                  <a:schemeClr val="accent1">
                    <a:lumMod val="75000"/>
                  </a:schemeClr>
                </a:solidFill>
              </a:rPr>
              <a:t>one-size-fits-all</a:t>
            </a:r>
            <a:r>
              <a:rPr lang="en-IE" sz="4800" dirty="0"/>
              <a:t> ” data management solution (data warehouse, data lake, etc.) still relevant in large enterprises ?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3AB47-D678-4AC3-94C3-2DA6E670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21" y="2101939"/>
            <a:ext cx="3465340" cy="2356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DCF088-3264-4A25-954C-4B02F3F623DF}"/>
              </a:ext>
            </a:extLst>
          </p:cNvPr>
          <p:cNvSpPr/>
          <p:nvPr/>
        </p:nvSpPr>
        <p:spPr>
          <a:xfrm>
            <a:off x="111038" y="685853"/>
            <a:ext cx="8921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accent1">
                    <a:lumMod val="75000"/>
                  </a:schemeClr>
                </a:solidFill>
                <a:latin typeface="Ubuntu Light"/>
              </a:rPr>
              <a:t>In order to connect the dots between AI, Healthcare &amp; Knowledge Graph, we need to answer following: </a:t>
            </a:r>
            <a:endParaRPr lang="en-GB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75CC6-507D-40E2-990C-A24B92F1799E}"/>
              </a:ext>
            </a:extLst>
          </p:cNvPr>
          <p:cNvSpPr/>
          <p:nvPr/>
        </p:nvSpPr>
        <p:spPr>
          <a:xfrm>
            <a:off x="5333896" y="4635964"/>
            <a:ext cx="3810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hlinkClick r:id="rId4"/>
              </a:rPr>
              <a:t>http://www.smallregion.com/id/2017/09/23/connecting-dots-connecting-planets/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5252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99" y="228797"/>
            <a:ext cx="8426473" cy="472952"/>
          </a:xfrm>
        </p:spPr>
        <p:txBody>
          <a:bodyPr>
            <a:noAutofit/>
          </a:bodyPr>
          <a:lstStyle/>
          <a:p>
            <a:r>
              <a:rPr lang="en-IE" sz="2800" b="1" dirty="0">
                <a:solidFill>
                  <a:schemeClr val="accent1">
                    <a:lumMod val="75000"/>
                  </a:schemeClr>
                </a:solidFill>
              </a:rPr>
              <a:t>Moving Ahead: Bridging Genotype - Phenotype Traversal </a:t>
            </a:r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475209" y="1052736"/>
            <a:ext cx="8273255" cy="5057394"/>
          </a:xfrm>
          <a:prstGeom prst="ellipse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 rot="5400000">
            <a:off x="8309990" y="3993291"/>
            <a:ext cx="1223963" cy="45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5295" y="860788"/>
            <a:ext cx="1102329" cy="5088492"/>
            <a:chOff x="75398" y="834613"/>
            <a:chExt cx="1102329" cy="5088492"/>
          </a:xfrm>
        </p:grpSpPr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 rot="13647205">
              <a:off x="125403" y="5011610"/>
              <a:ext cx="1368425" cy="45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6600"/>
                  </a:solidFill>
                  <a:latin typeface="Arial" charset="0"/>
                </a:rPr>
                <a:t>Public Health</a:t>
              </a:r>
              <a:endParaRPr lang="en-US" b="1" dirty="0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 rot="18571746">
              <a:off x="14613" y="1543162"/>
              <a:ext cx="1871663" cy="45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6600"/>
                  </a:solidFill>
                  <a:latin typeface="Arial" charset="0"/>
                </a:rPr>
                <a:t>Clinical </a:t>
              </a:r>
              <a:br>
                <a:rPr lang="en-GB" b="1" dirty="0">
                  <a:solidFill>
                    <a:srgbClr val="006600"/>
                  </a:solidFill>
                  <a:latin typeface="Arial" charset="0"/>
                </a:rPr>
              </a:br>
              <a:r>
                <a:rPr lang="en-GB" b="1" dirty="0">
                  <a:solidFill>
                    <a:srgbClr val="006600"/>
                  </a:solidFill>
                  <a:latin typeface="Arial" charset="0"/>
                </a:rPr>
                <a:t>Decision Support</a:t>
              </a:r>
              <a:endParaRPr lang="en-US" b="1" dirty="0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 rot="16200000">
              <a:off x="-374810" y="3303144"/>
              <a:ext cx="1292562" cy="39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6600"/>
                  </a:solidFill>
                  <a:latin typeface="Arial" charset="0"/>
                </a:rPr>
                <a:t>Epidemiology</a:t>
              </a:r>
              <a:endParaRPr lang="en-US" b="1" dirty="0">
                <a:solidFill>
                  <a:srgbClr val="006600"/>
                </a:solidFill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47255" y="1574594"/>
            <a:ext cx="1761249" cy="3977326"/>
            <a:chOff x="7369770" y="1574594"/>
            <a:chExt cx="1761249" cy="3977326"/>
          </a:xfrm>
        </p:grpSpPr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 rot="8206309">
              <a:off x="7668079" y="5097355"/>
              <a:ext cx="1223963" cy="45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7030A0"/>
                  </a:solidFill>
                  <a:latin typeface="Arial" charset="0"/>
                </a:rPr>
                <a:t>Clinical Trials</a:t>
              </a:r>
              <a:endParaRPr lang="en-US" b="1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 rot="5400000">
              <a:off x="7960768" y="3266860"/>
              <a:ext cx="1885938" cy="45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7030A0"/>
                  </a:solidFill>
                  <a:latin typeface="Arial" charset="0"/>
                </a:rPr>
                <a:t>Adverse Event</a:t>
              </a:r>
              <a:endParaRPr lang="en-US" b="1" dirty="0">
                <a:solidFill>
                  <a:srgbClr val="7030A0"/>
                </a:solidFill>
                <a:latin typeface="Arial" charset="0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 rot="2249572">
              <a:off x="7369770" y="1574594"/>
              <a:ext cx="1441450" cy="454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7030A0"/>
                  </a:solidFill>
                  <a:latin typeface="Arial" charset="0"/>
                </a:rPr>
                <a:t>Drug Discovery</a:t>
              </a:r>
              <a:endParaRPr lang="en-US" b="1" dirty="0">
                <a:solidFill>
                  <a:srgbClr val="7030A0"/>
                </a:solidFill>
                <a:latin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04468" y="1052736"/>
            <a:ext cx="1271588" cy="1572982"/>
            <a:chOff x="3810000" y="1052736"/>
            <a:chExt cx="1271588" cy="1572982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5577" y="1557331"/>
              <a:ext cx="1266011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2" name="Group 22"/>
            <p:cNvGrpSpPr>
              <a:grpSpLocks/>
            </p:cNvGrpSpPr>
            <p:nvPr/>
          </p:nvGrpSpPr>
          <p:grpSpPr bwMode="auto">
            <a:xfrm>
              <a:off x="3810000" y="1052736"/>
              <a:ext cx="1271588" cy="478866"/>
              <a:chOff x="2352" y="463"/>
              <a:chExt cx="912" cy="335"/>
            </a:xfrm>
            <a:solidFill>
              <a:srgbClr val="FFFFFF"/>
            </a:solidFill>
          </p:grpSpPr>
          <p:sp>
            <p:nvSpPr>
              <p:cNvPr id="43" name="Rectangle 23"/>
              <p:cNvSpPr>
                <a:spLocks noChangeArrowheads="1"/>
              </p:cNvSpPr>
              <p:nvPr/>
            </p:nvSpPr>
            <p:spPr bwMode="auto">
              <a:xfrm>
                <a:off x="2352" y="480"/>
                <a:ext cx="912" cy="31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2356" y="463"/>
                <a:ext cx="908" cy="31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Genotype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2222654" y="2206036"/>
            <a:ext cx="4400120" cy="2050096"/>
            <a:chOff x="2222654" y="2206036"/>
            <a:chExt cx="4400120" cy="2050096"/>
          </a:xfrm>
        </p:grpSpPr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514600" y="3608592"/>
              <a:ext cx="401638" cy="647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3737992" y="3284984"/>
              <a:ext cx="185936" cy="4137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 flipH="1">
              <a:off x="4953000" y="3396818"/>
              <a:ext cx="128588" cy="3922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V="1">
              <a:off x="6084888" y="3698741"/>
              <a:ext cx="392112" cy="557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306070">
              <a:off x="5256222" y="2312685"/>
              <a:ext cx="1366552" cy="1366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733890">
              <a:off x="2222654" y="2206036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" name="Group 51"/>
          <p:cNvGrpSpPr/>
          <p:nvPr/>
        </p:nvGrpSpPr>
        <p:grpSpPr>
          <a:xfrm>
            <a:off x="2339753" y="3914239"/>
            <a:ext cx="4414555" cy="1836633"/>
            <a:chOff x="2339753" y="3914239"/>
            <a:chExt cx="4414555" cy="1836633"/>
          </a:xfrm>
        </p:grpSpPr>
        <p:sp>
          <p:nvSpPr>
            <p:cNvPr id="53" name="Arc 3"/>
            <p:cNvSpPr>
              <a:spLocks/>
            </p:cNvSpPr>
            <p:nvPr/>
          </p:nvSpPr>
          <p:spPr bwMode="auto">
            <a:xfrm rot="10800000" flipV="1">
              <a:off x="2339753" y="3914239"/>
              <a:ext cx="4414555" cy="1836633"/>
            </a:xfrm>
            <a:custGeom>
              <a:avLst/>
              <a:gdLst>
                <a:gd name="T0" fmla="*/ 2147483647 w 43200"/>
                <a:gd name="T1" fmla="*/ 2147483647 h 21996"/>
                <a:gd name="T2" fmla="*/ 2147483647 w 43200"/>
                <a:gd name="T3" fmla="*/ 2147483647 h 21996"/>
                <a:gd name="T4" fmla="*/ 2147483647 w 43200"/>
                <a:gd name="T5" fmla="*/ 2147483647 h 2199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96"/>
                <a:gd name="T11" fmla="*/ 43200 w 43200"/>
                <a:gd name="T12" fmla="*/ 21996 h 219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96" fill="none" extrusionOk="0">
                  <a:moveTo>
                    <a:pt x="2" y="21920"/>
                  </a:moveTo>
                  <a:cubicBezTo>
                    <a:pt x="0" y="21814"/>
                    <a:pt x="0" y="217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32"/>
                    <a:pt x="43198" y="21864"/>
                    <a:pt x="43196" y="21996"/>
                  </a:cubicBezTo>
                </a:path>
                <a:path w="43200" h="21996" stroke="0" extrusionOk="0">
                  <a:moveTo>
                    <a:pt x="2" y="21920"/>
                  </a:moveTo>
                  <a:cubicBezTo>
                    <a:pt x="0" y="21814"/>
                    <a:pt x="0" y="217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32"/>
                    <a:pt x="43198" y="21864"/>
                    <a:pt x="43196" y="2199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31604" y="4745102"/>
              <a:ext cx="1516460" cy="100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843634" y="4587402"/>
              <a:ext cx="3384550" cy="64179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029572"/>
                </a:avLst>
              </a:prstTxWarp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</a:rPr>
                <a:t>Phenotype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647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4147861" cy="7111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b="0" dirty="0">
                <a:hlinkClick r:id="rId2"/>
              </a:rPr>
              <a:t>http://www.ratneshsahay.org</a:t>
            </a:r>
            <a:r>
              <a:rPr lang="en-IE" b="0" dirty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C2230-8A8C-4007-B654-5B939338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12" y="1150802"/>
            <a:ext cx="285317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12" y="277782"/>
            <a:ext cx="8134976" cy="863893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Vision: Patient-Centric Care &amp; Medicine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" y="1402395"/>
            <a:ext cx="5905906" cy="437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53" y="1401290"/>
            <a:ext cx="3292926" cy="4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70" y="1369376"/>
            <a:ext cx="3677394" cy="444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6B7C29-9014-4098-8214-42CF10CDED41}"/>
              </a:ext>
            </a:extLst>
          </p:cNvPr>
          <p:cNvSpPr/>
          <p:nvPr/>
        </p:nvSpPr>
        <p:spPr>
          <a:xfrm>
            <a:off x="-13633" y="61851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https://geneticliteracyproject.org/2015/02/03/that-precision-medicine-initiative-a-reality-check/</a:t>
            </a:r>
            <a:endParaRPr lang="en-GB" sz="11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892EC-BF50-4D51-9EA7-C28A21D77001}"/>
              </a:ext>
            </a:extLst>
          </p:cNvPr>
          <p:cNvSpPr/>
          <p:nvPr/>
        </p:nvSpPr>
        <p:spPr>
          <a:xfrm>
            <a:off x="-13633" y="654028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6"/>
              </a:rPr>
              <a:t>https://www.cancer.gov/research/areas/treatment/pmi-oncology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706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32352" y="5186096"/>
            <a:ext cx="7942683" cy="538843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>
              <a:solidFill>
                <a:srgbClr val="FFFFFF"/>
              </a:solidFill>
              <a:latin typeface="Lucida Sans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0730" y="965617"/>
            <a:ext cx="9071992" cy="52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24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1986: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IEEE P1157 Medical Data Interchange (MEDIX)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committee introduced the concept of a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common healthcare data model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for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Electronic Health Records (EHRs)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1987: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HL7 Version 2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primarily inspired by the </a:t>
            </a: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MEDIX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recommendations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1995-2005: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HL7 Version 3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(no backward compatibility)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Health Level Seven (HL7)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2D2D8A">
                    <a:lumMod val="60000"/>
                    <a:lumOff val="40000"/>
                  </a:srgbClr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V2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2D2D8A">
                    <a:lumMod val="60000"/>
                    <a:lumOff val="40000"/>
                  </a:srgbClr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is the most widely deployed healthcare standard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ＭＳ Ｐゴシック" pitchFamily="-107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2000 onwards: HL7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Integration platforms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End-to-End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 bidirectional interface development (Mirth, </a:t>
            </a:r>
            <a:r>
              <a:rPr kumimoji="0" lang="en-I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iWay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, </a:t>
            </a:r>
            <a:r>
              <a:rPr kumimoji="0" lang="en-I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iNTERFACEWARE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)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ＭＳ Ｐゴシック" pitchFamily="-107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None provides interoperability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between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Version 2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 and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Version 3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 applications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Apart from alignment/scalability, there is a problem even for domain experts!</a:t>
            </a:r>
          </a:p>
          <a:p>
            <a:pPr lvl="1" defTabSz="914400">
              <a:defRPr/>
            </a:pPr>
            <a:r>
              <a:rPr lang="en-IE" sz="1600" i="1" dirty="0" err="1"/>
              <a:t>OpenEHR</a:t>
            </a:r>
            <a:r>
              <a:rPr lang="en-IE" sz="1600" i="1" dirty="0"/>
              <a:t>, CEN13606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ＭＳ Ｐゴシック" pitchFamily="-107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I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2004 onwards: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Semantic Interoperability for Healthcare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IE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Artemis, RIDE, </a:t>
            </a:r>
            <a:r>
              <a:rPr kumimoji="0" lang="en-IE" sz="15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SemanticHEALTH</a:t>
            </a:r>
            <a:r>
              <a:rPr kumimoji="0" lang="en-IE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, SAPHIRE, 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@</a:t>
            </a:r>
            <a:r>
              <a:rPr kumimoji="0" lang="en-US" sz="15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neurIST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, ACGT, EU-ADR, W3C HCLS, etc.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Plug and Play Electronic Patient Record (PPEPR)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 started end of 2005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107" charset="-128"/>
              </a:rPr>
              <a:t>Goal: Alignment Size + Version 2 and Version 3 Interoperability</a:t>
            </a:r>
          </a:p>
          <a:p>
            <a:pPr marL="457200" defTabSz="914400"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IE" sz="1600" kern="0" noProof="0" dirty="0">
                <a:solidFill>
                  <a:srgbClr val="000000"/>
                </a:solidFill>
                <a:latin typeface="Lucida Sans"/>
                <a:ea typeface="ＭＳ Ｐゴシック" pitchFamily="-107" charset="-128"/>
              </a:rPr>
              <a:t>2012 onwards: </a:t>
            </a:r>
            <a:r>
              <a:rPr lang="en-IE" sz="1600" b="1" kern="0" noProof="0" dirty="0">
                <a:solidFill>
                  <a:schemeClr val="accent1">
                    <a:lumMod val="50000"/>
                  </a:schemeClr>
                </a:solidFill>
                <a:latin typeface="Lucida Sans"/>
                <a:ea typeface="ＭＳ Ｐゴシック" pitchFamily="-107" charset="-128"/>
              </a:rPr>
              <a:t>HL7 FHIR</a:t>
            </a:r>
            <a:endParaRPr kumimoji="0" lang="en-IE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Lucida Sans"/>
              <a:ea typeface="ＭＳ Ｐゴシック" pitchFamily="-107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6652" y="245537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Background: Electronic Health Records</a:t>
            </a:r>
          </a:p>
        </p:txBody>
      </p:sp>
    </p:spTree>
    <p:extLst>
      <p:ext uri="{BB962C8B-B14F-4D97-AF65-F5344CB8AC3E}">
        <p14:creationId xmlns:p14="http://schemas.microsoft.com/office/powerpoint/2010/main" val="16644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122" y="508275"/>
            <a:ext cx="6661753" cy="648072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Background: AI in 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09" y="1394886"/>
            <a:ext cx="8310381" cy="4777314"/>
          </a:xfrm>
        </p:spPr>
        <p:txBody>
          <a:bodyPr>
            <a:normAutofit lnSpcReduction="10000"/>
          </a:bodyPr>
          <a:lstStyle/>
          <a:p>
            <a:r>
              <a:rPr lang="en-IE" dirty="0"/>
              <a:t>1960: AI in Life Sciences – </a:t>
            </a:r>
            <a:r>
              <a:rPr lang="en-IE" b="1" dirty="0" err="1">
                <a:solidFill>
                  <a:srgbClr val="0070C0"/>
                </a:solidFill>
              </a:rPr>
              <a:t>Dendral</a:t>
            </a:r>
            <a:r>
              <a:rPr lang="en-IE" b="1" dirty="0">
                <a:solidFill>
                  <a:srgbClr val="0070C0"/>
                </a:solidFill>
              </a:rPr>
              <a:t> Experiments</a:t>
            </a:r>
            <a:r>
              <a:rPr lang="en-IE" dirty="0"/>
              <a:t> (Stanford University)</a:t>
            </a:r>
          </a:p>
          <a:p>
            <a:pPr lvl="1"/>
            <a:r>
              <a:rPr lang="en-GB" dirty="0"/>
              <a:t>first expert system </a:t>
            </a:r>
            <a:endParaRPr lang="en-IE" dirty="0"/>
          </a:p>
          <a:p>
            <a:pPr lvl="1"/>
            <a:r>
              <a:rPr lang="en-IE" dirty="0"/>
              <a:t> help organic chemists in identifying unknown organic molecules</a:t>
            </a:r>
          </a:p>
          <a:p>
            <a:r>
              <a:rPr lang="en-IE" dirty="0"/>
              <a:t>1970 - 1980: </a:t>
            </a:r>
            <a:r>
              <a:rPr lang="en-IE" b="1" dirty="0">
                <a:solidFill>
                  <a:srgbClr val="0070C0"/>
                </a:solidFill>
              </a:rPr>
              <a:t>MYCIN</a:t>
            </a:r>
            <a:r>
              <a:rPr lang="en-IE" dirty="0"/>
              <a:t> lead by </a:t>
            </a:r>
            <a:r>
              <a:rPr lang="en-IE" b="1" dirty="0">
                <a:solidFill>
                  <a:srgbClr val="0070C0"/>
                </a:solidFill>
              </a:rPr>
              <a:t>John Patrick McCarthy</a:t>
            </a:r>
          </a:p>
          <a:p>
            <a:pPr lvl="1"/>
            <a:r>
              <a:rPr lang="en-IE" dirty="0"/>
              <a:t>identify bacteria causing severe infections</a:t>
            </a:r>
          </a:p>
          <a:p>
            <a:pPr lvl="1"/>
            <a:r>
              <a:rPr lang="en-IE" dirty="0"/>
              <a:t>recommend antibiotics, with the dosage adjusted for patient's body weigh</a:t>
            </a:r>
          </a:p>
          <a:p>
            <a:pPr lvl="1"/>
            <a:r>
              <a:rPr lang="en-IE" dirty="0"/>
              <a:t>Internist-1, CASNET, SUMEX-AIM</a:t>
            </a:r>
          </a:p>
          <a:p>
            <a:r>
              <a:rPr lang="en-IE" b="0" i="1" dirty="0"/>
              <a:t>1980 – 2000</a:t>
            </a:r>
          </a:p>
          <a:p>
            <a:pPr lvl="1"/>
            <a:r>
              <a:rPr lang="en-IE" i="1" dirty="0"/>
              <a:t>Galen, </a:t>
            </a:r>
            <a:r>
              <a:rPr lang="en-IE" i="1" dirty="0" err="1"/>
              <a:t>Tambis</a:t>
            </a:r>
            <a:r>
              <a:rPr lang="en-IE" i="1" dirty="0"/>
              <a:t>, Go, Gene, Phenotype, FMA, UMLS</a:t>
            </a:r>
          </a:p>
        </p:txBody>
      </p:sp>
    </p:spTree>
    <p:extLst>
      <p:ext uri="{BB962C8B-B14F-4D97-AF65-F5344CB8AC3E}">
        <p14:creationId xmlns:p14="http://schemas.microsoft.com/office/powerpoint/2010/main" val="344662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460552"/>
            <a:ext cx="5400600" cy="595536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70C0"/>
                </a:solidFill>
                <a:latin typeface="Ubuntu Light"/>
              </a:rPr>
              <a:t>2005 – 2008: Worldwide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219"/>
            <a:ext cx="8229600" cy="2966730"/>
          </a:xfrm>
        </p:spPr>
        <p:txBody>
          <a:bodyPr>
            <a:normAutofit fontScale="70000" lnSpcReduction="20000"/>
          </a:bodyPr>
          <a:lstStyle/>
          <a:p>
            <a:r>
              <a:rPr lang="en-IE" dirty="0"/>
              <a:t>Open access information network for </a:t>
            </a:r>
            <a:r>
              <a:rPr lang="en-IE" b="1" dirty="0">
                <a:solidFill>
                  <a:srgbClr val="0070C0"/>
                </a:solidFill>
              </a:rPr>
              <a:t>secure data exchange</a:t>
            </a:r>
            <a:r>
              <a:rPr lang="en-IE" dirty="0"/>
              <a:t> on cancer research</a:t>
            </a:r>
          </a:p>
          <a:p>
            <a:endParaRPr lang="en-IE" dirty="0"/>
          </a:p>
          <a:p>
            <a:r>
              <a:rPr lang="en-IE" dirty="0"/>
              <a:t>Biggest ever support from </a:t>
            </a:r>
            <a:r>
              <a:rPr lang="en-IE" b="1" dirty="0">
                <a:solidFill>
                  <a:srgbClr val="0070C0"/>
                </a:solidFill>
              </a:rPr>
              <a:t>standard</a:t>
            </a:r>
            <a:r>
              <a:rPr lang="en-IE" dirty="0"/>
              <a:t> (HL7, ANSI, OASIS, etc.) and </a:t>
            </a:r>
            <a:r>
              <a:rPr lang="en-IE" b="1" dirty="0">
                <a:solidFill>
                  <a:srgbClr val="0070C0"/>
                </a:solidFill>
              </a:rPr>
              <a:t>industry</a:t>
            </a:r>
            <a:r>
              <a:rPr lang="en-IE" dirty="0"/>
              <a:t> (IBM, Microsoft, Oracle, etc.)</a:t>
            </a:r>
          </a:p>
          <a:p>
            <a:endParaRPr lang="en-IE" dirty="0"/>
          </a:p>
          <a:p>
            <a:r>
              <a:rPr lang="en-IE" dirty="0"/>
              <a:t>Core technologies: </a:t>
            </a:r>
            <a:r>
              <a:rPr lang="en-IE" b="1" dirty="0">
                <a:solidFill>
                  <a:srgbClr val="0070C0"/>
                </a:solidFill>
              </a:rPr>
              <a:t>SOA/Web services, Peer-2-Peer &amp; Grid computing</a:t>
            </a:r>
            <a:r>
              <a:rPr lang="en-IE" dirty="0"/>
              <a:t> </a:t>
            </a:r>
          </a:p>
          <a:p>
            <a:endParaRPr lang="en-IE" dirty="0"/>
          </a:p>
          <a:p>
            <a:r>
              <a:rPr lang="en-IE" dirty="0"/>
              <a:t>Continued until 2011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grpSp>
        <p:nvGrpSpPr>
          <p:cNvPr id="4" name="Group 3"/>
          <p:cNvGrpSpPr/>
          <p:nvPr/>
        </p:nvGrpSpPr>
        <p:grpSpPr>
          <a:xfrm>
            <a:off x="1971090" y="1776876"/>
            <a:ext cx="4752528" cy="1304152"/>
            <a:chOff x="323528" y="1327636"/>
            <a:chExt cx="4752528" cy="13041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35644"/>
              <a:ext cx="3483910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904" y="1327636"/>
              <a:ext cx="1304152" cy="1304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946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0EA1-3F41-4A83-9808-136E5B37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7" y="349815"/>
            <a:ext cx="8736496" cy="469761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Ubuntu Light"/>
              </a:rPr>
              <a:t>2005-2008 (Me): Plug and Play Electronic Patient Records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BCDA08-929F-4522-81BA-412C7BB56943}"/>
              </a:ext>
            </a:extLst>
          </p:cNvPr>
          <p:cNvGrpSpPr/>
          <p:nvPr/>
        </p:nvGrpSpPr>
        <p:grpSpPr>
          <a:xfrm>
            <a:off x="1506082" y="1300944"/>
            <a:ext cx="5884316" cy="4360272"/>
            <a:chOff x="611560" y="1609055"/>
            <a:chExt cx="5884316" cy="4360272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926C4A5-C3E0-4A5A-AB22-6C85300F5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65" y="3410321"/>
              <a:ext cx="532956" cy="82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0D83B19-B581-4432-87F8-4ABAD1789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491" y="3468646"/>
              <a:ext cx="468883" cy="87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 descr="j0307721">
              <a:extLst>
                <a:ext uri="{FF2B5EF4-FFF2-40B4-BE49-F238E27FC236}">
                  <a16:creationId xmlns:a16="http://schemas.microsoft.com/office/drawing/2014/main" id="{F4813FB8-CA0E-4AB9-9C2D-27A5C2112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3" y="1986281"/>
              <a:ext cx="620713" cy="56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j0183432">
              <a:extLst>
                <a:ext uri="{FF2B5EF4-FFF2-40B4-BE49-F238E27FC236}">
                  <a16:creationId xmlns:a16="http://schemas.microsoft.com/office/drawing/2014/main" id="{3FC168D8-A526-4BE0-AE8B-0CEBF5EF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1959583"/>
              <a:ext cx="500063" cy="59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14FE3EA5-089A-46B5-9BED-68DC0B684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624" y="2708920"/>
              <a:ext cx="11690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Laboratory</a:t>
              </a:r>
            </a:p>
          </p:txBody>
        </p:sp>
        <p:pic>
          <p:nvPicPr>
            <p:cNvPr id="10" name="Picture 7" descr="j0307721">
              <a:extLst>
                <a:ext uri="{FF2B5EF4-FFF2-40B4-BE49-F238E27FC236}">
                  <a16:creationId xmlns:a16="http://schemas.microsoft.com/office/drawing/2014/main" id="{99FC0499-912C-4B9F-906F-CAA2F5596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763" y="2132856"/>
              <a:ext cx="620713" cy="56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j0183432">
              <a:extLst>
                <a:ext uri="{FF2B5EF4-FFF2-40B4-BE49-F238E27FC236}">
                  <a16:creationId xmlns:a16="http://schemas.microsoft.com/office/drawing/2014/main" id="{33956048-AEE8-4425-9626-654339221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691" y="2132856"/>
              <a:ext cx="540742" cy="63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5556B617-5C4A-4A1E-8AEA-86A74CD08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780928"/>
              <a:ext cx="123388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Emergency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59506CCD-8E11-4C92-9B14-5600E6B64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040" y="1772816"/>
              <a:ext cx="6467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EHR</a:t>
              </a:r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4B73E6E9-D5DA-4101-944F-E221ABE23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80025">
              <a:off x="2191954" y="2781194"/>
              <a:ext cx="718821" cy="70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2985F12C-1719-4B69-A438-045C7F27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60" y="1609055"/>
              <a:ext cx="1584176" cy="1603921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E" altLang="en-US" sz="1800">
                <a:solidFill>
                  <a:schemeClr val="bg1"/>
                </a:solidFill>
              </a:endParaRPr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4A497C62-D06D-4933-8A80-91B035D36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21253">
              <a:off x="4103093" y="2755540"/>
              <a:ext cx="718821" cy="70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B474FB79-36C9-453C-B45F-CF6C868B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700808"/>
              <a:ext cx="1555452" cy="1439465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E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B298315E-6DFF-4D56-BF86-AA713C33C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614" y="1688752"/>
              <a:ext cx="6467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EHR</a:t>
              </a:r>
            </a:p>
          </p:txBody>
        </p:sp>
        <p:pic>
          <p:nvPicPr>
            <p:cNvPr id="19" name="Picture 7" descr="j0307721">
              <a:extLst>
                <a:ext uri="{FF2B5EF4-FFF2-40B4-BE49-F238E27FC236}">
                  <a16:creationId xmlns:a16="http://schemas.microsoft.com/office/drawing/2014/main" id="{D5CC8BAF-2B02-427E-9B4B-5DBBBB50F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880939"/>
              <a:ext cx="620713" cy="56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j0183432">
              <a:extLst>
                <a:ext uri="{FF2B5EF4-FFF2-40B4-BE49-F238E27FC236}">
                  <a16:creationId xmlns:a16="http://schemas.microsoft.com/office/drawing/2014/main" id="{7CF360F9-4B17-48A2-8F60-2ADA5DCF3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4854240"/>
              <a:ext cx="500063" cy="59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77620E64-A8E5-4F04-AC29-8ABC74907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211" y="5497487"/>
              <a:ext cx="136951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Radiology</a:t>
              </a:r>
            </a:p>
          </p:txBody>
        </p:sp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E7073C4E-C4FA-4770-8EB6-6CBAD3D39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39793">
              <a:off x="2161219" y="4123805"/>
              <a:ext cx="718821" cy="70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4E1CEAEE-A2F0-469D-9068-5219DB71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60" y="4365406"/>
              <a:ext cx="1584176" cy="1603921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E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id="{C97EE794-C7A5-4DD9-B683-76C30137D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614" y="4445103"/>
              <a:ext cx="6467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EHR</a:t>
              </a:r>
            </a:p>
          </p:txBody>
        </p:sp>
        <p:pic>
          <p:nvPicPr>
            <p:cNvPr id="25" name="Picture 7" descr="j0307721">
              <a:extLst>
                <a:ext uri="{FF2B5EF4-FFF2-40B4-BE49-F238E27FC236}">
                  <a16:creationId xmlns:a16="http://schemas.microsoft.com/office/drawing/2014/main" id="{90D968EC-BD9B-446B-B265-ACA51B1E9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163" y="4933462"/>
              <a:ext cx="620713" cy="56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j0183432">
              <a:extLst>
                <a:ext uri="{FF2B5EF4-FFF2-40B4-BE49-F238E27FC236}">
                  <a16:creationId xmlns:a16="http://schemas.microsoft.com/office/drawing/2014/main" id="{6F4588F7-919B-447F-AE81-9F98D8C72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091" y="4933462"/>
              <a:ext cx="540742" cy="63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D40209FB-43FB-4118-BFFA-FF2831388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448" y="5581534"/>
              <a:ext cx="108148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Oncology</a:t>
              </a:r>
            </a:p>
          </p:txBody>
        </p: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B3A00D36-83A1-4E33-93DD-0A10DB7E5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440" y="4573422"/>
              <a:ext cx="6467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chemeClr val="tx1"/>
                  </a:solidFill>
                  <a:latin typeface="Arial" charset="0"/>
                </a:rPr>
                <a:t>EHR</a:t>
              </a:r>
            </a:p>
          </p:txBody>
        </p: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93C1142C-0B03-415E-A108-08C060B0D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7230">
              <a:off x="4249846" y="4223953"/>
              <a:ext cx="718821" cy="706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AutoShape 16">
              <a:extLst>
                <a:ext uri="{FF2B5EF4-FFF2-40B4-BE49-F238E27FC236}">
                  <a16:creationId xmlns:a16="http://schemas.microsoft.com/office/drawing/2014/main" id="{EC045FAB-455F-4B2D-A777-C6D6A115F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424" y="4501414"/>
              <a:ext cx="1555452" cy="1439465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n"/>
                <a:defRPr sz="2400">
                  <a:solidFill>
                    <a:srgbClr val="008000"/>
                  </a:solidFill>
                  <a:latin typeface="Lucida Sans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008000"/>
                </a:buClr>
                <a:buSzPct val="8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IE" altLang="en-US" sz="1800">
                <a:solidFill>
                  <a:schemeClr val="bg1"/>
                </a:solidFill>
              </a:endParaRPr>
            </a:p>
          </p:txBody>
        </p:sp>
        <p:cxnSp>
          <p:nvCxnSpPr>
            <p:cNvPr id="31" name="Curved Connector 82">
              <a:extLst>
                <a:ext uri="{FF2B5EF4-FFF2-40B4-BE49-F238E27FC236}">
                  <a16:creationId xmlns:a16="http://schemas.microsoft.com/office/drawing/2014/main" id="{4935CD0D-311B-4F71-8414-CA4FF4097817}"/>
                </a:ext>
              </a:extLst>
            </p:cNvPr>
            <p:cNvCxnSpPr>
              <a:stCxn id="14" idx="1"/>
            </p:cNvCxnSpPr>
            <p:nvPr/>
          </p:nvCxnSpPr>
          <p:spPr>
            <a:xfrm>
              <a:off x="2838404" y="2918174"/>
              <a:ext cx="671478" cy="51082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111">
              <a:extLst>
                <a:ext uri="{FF2B5EF4-FFF2-40B4-BE49-F238E27FC236}">
                  <a16:creationId xmlns:a16="http://schemas.microsoft.com/office/drawing/2014/main" id="{B4651CDE-617E-4AEA-BE5B-E2A266E42F80}"/>
                </a:ext>
              </a:extLst>
            </p:cNvPr>
            <p:cNvCxnSpPr/>
            <p:nvPr/>
          </p:nvCxnSpPr>
          <p:spPr>
            <a:xfrm rot="10800000" flipV="1">
              <a:off x="3509884" y="2752100"/>
              <a:ext cx="918100" cy="67690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121">
              <a:extLst>
                <a:ext uri="{FF2B5EF4-FFF2-40B4-BE49-F238E27FC236}">
                  <a16:creationId xmlns:a16="http://schemas.microsoft.com/office/drawing/2014/main" id="{9CE80CB2-A7E3-48EC-96A5-773A40D23AA3}"/>
                </a:ext>
              </a:extLst>
            </p:cNvPr>
            <p:cNvCxnSpPr/>
            <p:nvPr/>
          </p:nvCxnSpPr>
          <p:spPr>
            <a:xfrm flipV="1">
              <a:off x="2771800" y="4293096"/>
              <a:ext cx="697099" cy="459784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125">
              <a:extLst>
                <a:ext uri="{FF2B5EF4-FFF2-40B4-BE49-F238E27FC236}">
                  <a16:creationId xmlns:a16="http://schemas.microsoft.com/office/drawing/2014/main" id="{ACA9F14C-4B9A-4F69-84F5-BA929C0194DB}"/>
                </a:ext>
              </a:extLst>
            </p:cNvPr>
            <p:cNvCxnSpPr/>
            <p:nvPr/>
          </p:nvCxnSpPr>
          <p:spPr>
            <a:xfrm rot="10800000">
              <a:off x="3468899" y="4293096"/>
              <a:ext cx="887080" cy="556900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4B2F991-D640-4AAC-9937-2417B45B7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013" y="5996374"/>
            <a:ext cx="2341067" cy="6340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912F7A2-527E-4B1E-98C7-7C64D061D0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182" y="5812078"/>
            <a:ext cx="2517866" cy="74377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82953E-5B50-464F-AB07-8FCE21CCCB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4957" y="5959093"/>
            <a:ext cx="591363" cy="7193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219BFC-6D7E-4B54-8C30-681012CC1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775" y="5630414"/>
            <a:ext cx="79254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1298" y="367379"/>
            <a:ext cx="6508688" cy="595536"/>
          </a:xfrm>
        </p:spPr>
        <p:txBody>
          <a:bodyPr>
            <a:noAutofit/>
          </a:bodyPr>
          <a:lstStyle/>
          <a:p>
            <a:r>
              <a:rPr lang="en-IE" sz="3600" b="1" dirty="0">
                <a:solidFill>
                  <a:srgbClr val="0070C0"/>
                </a:solidFill>
                <a:latin typeface="Ubuntu Light"/>
              </a:rPr>
              <a:t>2005 – 2008 (Me): Semantic SOA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95" y="5928243"/>
            <a:ext cx="2343100" cy="6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62639" y="1422109"/>
            <a:ext cx="6451749" cy="3886691"/>
            <a:chOff x="1144587" y="2276872"/>
            <a:chExt cx="6451749" cy="3886691"/>
          </a:xfrm>
        </p:grpSpPr>
        <p:grpSp>
          <p:nvGrpSpPr>
            <p:cNvPr id="9" name="Group 8"/>
            <p:cNvGrpSpPr/>
            <p:nvPr/>
          </p:nvGrpSpPr>
          <p:grpSpPr>
            <a:xfrm>
              <a:off x="1144587" y="2276872"/>
              <a:ext cx="6451749" cy="3384376"/>
              <a:chOff x="1576239" y="1988840"/>
              <a:chExt cx="6451749" cy="3384376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6732240" y="4348163"/>
                <a:ext cx="1295748" cy="1025053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 Web Service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Provider</a:t>
                </a:r>
                <a:endPara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1576239" y="4348163"/>
                <a:ext cx="1451124" cy="1025053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Web Service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Requestor</a:t>
                </a:r>
              </a:p>
            </p:txBody>
          </p:sp>
          <p:sp>
            <p:nvSpPr>
              <p:cNvPr id="12" name="Line 21"/>
              <p:cNvSpPr>
                <a:spLocks noChangeShapeType="1"/>
              </p:cNvSpPr>
              <p:nvPr/>
            </p:nvSpPr>
            <p:spPr bwMode="auto">
              <a:xfrm rot="5400000" flipH="1" flipV="1">
                <a:off x="4648994" y="3404394"/>
                <a:ext cx="1588" cy="3244850"/>
              </a:xfrm>
              <a:prstGeom prst="line">
                <a:avLst/>
              </a:prstGeom>
              <a:noFill/>
              <a:ln w="76327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4067944" y="4581128"/>
                <a:ext cx="98901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Invoke</a:t>
                </a:r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auto">
              <a:xfrm flipV="1">
                <a:off x="2267744" y="2716138"/>
                <a:ext cx="1489075" cy="1504950"/>
              </a:xfrm>
              <a:prstGeom prst="line">
                <a:avLst/>
              </a:prstGeom>
              <a:noFill/>
              <a:ln w="76327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>
                <a:off x="3923928" y="1988840"/>
                <a:ext cx="1250628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Service </a:t>
                </a:r>
                <a:br>
                  <a:rPr kumimoji="0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</a:br>
                <a:r>
                  <a:rPr kumimoji="0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Registry</a:t>
                </a:r>
              </a:p>
            </p:txBody>
          </p:sp>
          <p:sp>
            <p:nvSpPr>
              <p:cNvPr id="16" name="Line 30"/>
              <p:cNvSpPr>
                <a:spLocks noChangeShapeType="1"/>
              </p:cNvSpPr>
              <p:nvPr/>
            </p:nvSpPr>
            <p:spPr bwMode="auto">
              <a:xfrm flipH="1" flipV="1">
                <a:off x="5364088" y="2816721"/>
                <a:ext cx="1511300" cy="1476375"/>
              </a:xfrm>
              <a:prstGeom prst="line">
                <a:avLst/>
              </a:prstGeom>
              <a:noFill/>
              <a:ln w="76327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2627784" y="3284984"/>
                <a:ext cx="79375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Finds</a:t>
                </a:r>
              </a:p>
            </p:txBody>
          </p:sp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5580112" y="3422327"/>
                <a:ext cx="1009650" cy="366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Publish</a:t>
                </a:r>
              </a:p>
            </p:txBody>
          </p:sp>
        </p:grp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816225" y="5517232"/>
              <a:ext cx="3024336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Service Oriented Architecture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0393"/>
            <a:ext cx="8318343" cy="576064"/>
          </a:xfrm>
        </p:spPr>
        <p:txBody>
          <a:bodyPr>
            <a:noAutofit/>
          </a:bodyPr>
          <a:lstStyle/>
          <a:p>
            <a:r>
              <a:rPr lang="en-IE" sz="3200" b="1" dirty="0">
                <a:solidFill>
                  <a:srgbClr val="0070C0"/>
                </a:solidFill>
                <a:latin typeface="Ubuntu Light"/>
              </a:rPr>
              <a:t>2005- 2008 (Me) :Semantics in Peer2Peer &amp; SOA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1850"/>
            <a:ext cx="2664296" cy="1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544" y="4077072"/>
            <a:ext cx="2452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Service/Peer Discovery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54370" y="3645024"/>
            <a:ext cx="263405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1600" b="1" dirty="0">
                <a:solidFill>
                  <a:srgbClr val="000000"/>
                </a:solidFill>
                <a:latin typeface="Arial" charset="0"/>
              </a:rPr>
              <a:t>Service Choreography &amp;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1600" b="1" dirty="0">
                <a:solidFill>
                  <a:srgbClr val="000000"/>
                </a:solidFill>
                <a:latin typeface="Arial" charset="0"/>
              </a:rPr>
              <a:t>          Orchestration</a:t>
            </a:r>
            <a:endParaRPr lang="en-GB" sz="1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81101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6" y="1599586"/>
            <a:ext cx="1876852" cy="20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0961" y="1052736"/>
            <a:ext cx="19768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Service Definition/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Peer Capability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15" y="1378460"/>
            <a:ext cx="1955056" cy="195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652120" y="1052736"/>
            <a:ext cx="229421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Service/Peer Registry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7343C-B1C3-436E-AA00-C08A15319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997" y="2328149"/>
            <a:ext cx="2811814" cy="14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1231</Words>
  <Application>Microsoft Office PowerPoint</Application>
  <PresentationFormat>On-screen Show (4:3)</PresentationFormat>
  <Paragraphs>211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Arial Black</vt:lpstr>
      <vt:lpstr>Arial Narrow</vt:lpstr>
      <vt:lpstr>Calibri</vt:lpstr>
      <vt:lpstr>Calibri Light</vt:lpstr>
      <vt:lpstr>Helvetica Light</vt:lpstr>
      <vt:lpstr>Lucida Sans</vt:lpstr>
      <vt:lpstr>Times New Roman</vt:lpstr>
      <vt:lpstr>Ubuntu</vt:lpstr>
      <vt:lpstr>Ubuntu Light</vt:lpstr>
      <vt:lpstr>Wingdings</vt:lpstr>
      <vt:lpstr>Office Theme</vt:lpstr>
      <vt:lpstr> Semantics in Healthcare and Life Science  A personal journey and lessons learned (2005 and continuing)    </vt:lpstr>
      <vt:lpstr>#AboutMe</vt:lpstr>
      <vt:lpstr>Vision: Patient-Centric Care &amp; Medicine</vt:lpstr>
      <vt:lpstr>Background: Electronic Health Records</vt:lpstr>
      <vt:lpstr>Background: AI in Life Sciences</vt:lpstr>
      <vt:lpstr>2005 – 2008: Worldwide</vt:lpstr>
      <vt:lpstr>2005-2008 (Me): Plug and Play Electronic Patient Records </vt:lpstr>
      <vt:lpstr>2005 – 2008 (Me): Semantic SOA </vt:lpstr>
      <vt:lpstr>2005- 2008 (Me) :Semantics in Peer2Peer &amp; SOA</vt:lpstr>
      <vt:lpstr>Lesson Learned: Semantics in Peer2Peer &amp; SOA</vt:lpstr>
      <vt:lpstr>2008 – 2012: Worldwide</vt:lpstr>
      <vt:lpstr>2008 – 2012 (Me): Linked Open Data (LOD)</vt:lpstr>
      <vt:lpstr>Lesson Learned: Linked Open Data (LOD)</vt:lpstr>
      <vt:lpstr>2012 – 2018 : Worldwide  (Transitioning to GDPR)</vt:lpstr>
      <vt:lpstr>2012-2015 (Me): Privacy &amp; AI Over Patient Data</vt:lpstr>
      <vt:lpstr>2012-2015 (Me): AI &amp; Bio-simulation for Combating Hearing Impairment    </vt:lpstr>
      <vt:lpstr>Lesson Learned: Privacy &amp; AI Over Patient Data</vt:lpstr>
      <vt:lpstr>2016 onwards: Worldwide (Cancer Genomics)</vt:lpstr>
      <vt:lpstr>2016 onwards (Me): AI + Cancer Genomics Over Linked Data</vt:lpstr>
      <vt:lpstr>Moving Ahead: Semantics in Healthcare and Life Sciences</vt:lpstr>
      <vt:lpstr>Moving Ahead: Bridging Genotype - Phenotype Traversal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Knowledge Graph Challenge        - Variety of Data</dc:title>
  <dc:creator>Sahay, Ratnesh</dc:creator>
  <cp:lastModifiedBy>Sahay, Ratnesh</cp:lastModifiedBy>
  <cp:revision>66</cp:revision>
  <dcterms:created xsi:type="dcterms:W3CDTF">2019-04-21T20:27:11Z</dcterms:created>
  <dcterms:modified xsi:type="dcterms:W3CDTF">2019-05-06T13:00:04Z</dcterms:modified>
</cp:coreProperties>
</file>